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ink/ink1.xml" ContentType="application/inkml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ink/ink2.xml" ContentType="application/inkml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ink/ink3.xml" ContentType="application/inkml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ink/ink4.xml" ContentType="application/inkml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notesSlides/notesSlide1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3"/>
  </p:notesMasterIdLst>
  <p:sldIdLst>
    <p:sldId id="256" r:id="rId5"/>
    <p:sldId id="258" r:id="rId6"/>
    <p:sldId id="257" r:id="rId7"/>
    <p:sldId id="259" r:id="rId8"/>
    <p:sldId id="400" r:id="rId9"/>
    <p:sldId id="404" r:id="rId10"/>
    <p:sldId id="372" r:id="rId11"/>
    <p:sldId id="373" r:id="rId12"/>
    <p:sldId id="374" r:id="rId13"/>
    <p:sldId id="375" r:id="rId14"/>
    <p:sldId id="377" r:id="rId15"/>
    <p:sldId id="376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403" r:id="rId33"/>
    <p:sldId id="395" r:id="rId34"/>
    <p:sldId id="396" r:id="rId35"/>
    <p:sldId id="335" r:id="rId36"/>
    <p:sldId id="273" r:id="rId37"/>
    <p:sldId id="336" r:id="rId38"/>
    <p:sldId id="355" r:id="rId39"/>
    <p:sldId id="399" r:id="rId40"/>
    <p:sldId id="268" r:id="rId41"/>
    <p:sldId id="347" r:id="rId42"/>
    <p:sldId id="405" r:id="rId43"/>
    <p:sldId id="343" r:id="rId44"/>
    <p:sldId id="348" r:id="rId45"/>
    <p:sldId id="322" r:id="rId46"/>
    <p:sldId id="344" r:id="rId47"/>
    <p:sldId id="367" r:id="rId48"/>
    <p:sldId id="368" r:id="rId49"/>
    <p:sldId id="397" r:id="rId50"/>
    <p:sldId id="406" r:id="rId51"/>
    <p:sldId id="329" r:id="rId52"/>
  </p:sldIdLst>
  <p:sldSz cx="12192000" cy="6858000"/>
  <p:notesSz cx="7010400" cy="92964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BC2B1-1D60-0867-926E-89C563EA5738}" name="Anai Rodriguez" initials="AR" userId="S::Anai.Rodriguez@hcde-texas.org::6e88ac4e-7b1b-4191-9e8b-3c4766ff51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6"/>
    <a:srgbClr val="AA1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1CE98-B6FB-45CB-B80E-2C4E9FF70AA3}" v="3" dt="2025-11-18T17:30:56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137"/>
  </p:normalViewPr>
  <p:slideViewPr>
    <p:cSldViewPr snapToGrid="0">
      <p:cViewPr varScale="1">
        <p:scale>
          <a:sx n="120" d="100"/>
          <a:sy n="120" d="100"/>
        </p:scale>
        <p:origin x="1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8/10/relationships/authors" Target="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097E85-AE2F-5E4D-BD31-4491DBAA1DD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5D045A-EFD8-8442-A329-860414E5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6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0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BE561-22D2-FE24-BE1E-56F7B949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C0E266-E67D-4576-1DDA-BC382EA26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782A59-189D-A8F1-D06C-F1C65AB11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0628-A87E-5EDC-FF2C-54252FF47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50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7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7BCE8-60F8-306F-91B4-D23EE6D80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22DA99-40F0-48F7-3E42-1CD7230AB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684E69-27B8-430A-3FD1-D175EE19A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770DA-DB9F-5571-2C06-38A2DDF8F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88A48-7332-ACA8-3DA4-9CB6C7168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4BEF29-5B02-4788-E5CC-D71F627F1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D6A19A-D02C-9EDE-A67A-A9FE31ED2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0C833-B30C-B742-99E9-C7D919098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1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8EC53-D6BF-12C4-5CFE-59F6CB729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07BFB9-56D4-D093-D225-84D377FDE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7A332-27E7-192C-383C-7DDC56529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8550C-76BF-E6F5-0422-F1765133F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0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2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2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17B9D-B0AA-E495-9018-6BF6C5763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0A2C4-DBD1-6FDF-318F-1AC42B7C8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59B17-0FEC-4CB2-10D5-590D5AA13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280AA-7468-D067-F8B4-B495AC366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1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9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469BB-A3DF-E1D4-F2AB-E47A625AB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615F9-749F-A77E-E53E-EA0E5B815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14A401-D696-6CFB-4C3E-EB336ED8B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0403-9774-E34B-D0D7-83ABA559F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8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1199-91F8-6C6C-3F4A-8EB3A9CE8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52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FEEE8-3D59-DB8F-A9B1-56C15C354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52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434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6AB4-B4F5-F949-17A8-4EB18DD1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659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15A1E-C21C-B8E7-6947-5E021447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EB3EB-92BA-7CA6-8DB2-43AAF21B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0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A0640-E063-0B88-460A-2F3F31F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1E18B-119A-626E-2C3F-948178B4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92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88E4-B391-E702-EC63-7FB5196E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35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B575-C67C-5A4A-664F-D22CA5C35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5855"/>
            <a:ext cx="5181600" cy="39291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38F9C-A40E-8528-1100-45AC0B90E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5855"/>
            <a:ext cx="5181600" cy="39291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94544-054E-BCE1-0ECA-6A7340B1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D579D-CADB-C783-4E0B-2E66CD54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3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6AB4-B4F5-F949-17A8-4EB18DD1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423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15A1E-C21C-B8E7-6947-5E021447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EB3EB-92BA-7CA6-8DB2-43AAF21B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3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A0640-E063-0B88-460A-2F3F31F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1E18B-119A-626E-2C3F-948178B4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57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FBF9-4ACB-428D-B809-2C963AACB850}" type="datetime1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2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963F49-2F0F-7C16-EEF2-687D6E1CA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52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AA18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5569DE2-361F-A603-C6A2-6700432AE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52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47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3949-66AC-834B-E78D-34BDDBD3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4D1F-CB9C-2E03-EAE7-1FAB8417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07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5AB89-762E-E17B-693C-17EFB527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F050C-9AA6-DA1C-CE42-A394BEFB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0434"/>
            <a:ext cx="639417" cy="365125"/>
          </a:xfrm>
        </p:spPr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7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osing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3949-66AC-834B-E78D-34BDDBD3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4D1F-CB9C-2E03-EAE7-1FAB8417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07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03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osing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3949-66AC-834B-E78D-34BDDBD3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8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4D1F-CB9C-2E03-EAE7-1FAB8417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07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70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88E4-B391-E702-EC63-7FB5196E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B575-C67C-5A4A-664F-D22CA5C35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1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38F9C-A40E-8528-1100-45AC0B90E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94544-054E-BCE1-0ECA-6A7340B1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D579D-CADB-C783-4E0B-2E66CD54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0434"/>
            <a:ext cx="639417" cy="365125"/>
          </a:xfrm>
        </p:spPr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6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6AB4-B4F5-F949-17A8-4EB18DD1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15A1E-C21C-B8E7-6947-5E021447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EB3EB-92BA-7CA6-8DB2-43AAF21B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0434"/>
            <a:ext cx="639417" cy="365125"/>
          </a:xfrm>
        </p:spPr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1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A0640-E063-0B88-460A-2F3F31F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1E18B-119A-626E-2C3F-948178B4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0434"/>
            <a:ext cx="639417" cy="365125"/>
          </a:xfrm>
        </p:spPr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1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88E4-B391-E702-EC63-7FB5196E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9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B575-C67C-5A4A-664F-D22CA5C35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26427"/>
            <a:ext cx="5181600" cy="39291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38F9C-A40E-8528-1100-45AC0B90E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26427"/>
            <a:ext cx="5181600" cy="3929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94544-054E-BCE1-0ECA-6A7340B1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D579D-CADB-C783-4E0B-2E66CD54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8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6AF21-46AF-2DA8-24E9-920FD57D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D96B8-AFF8-2004-E0F7-F12D1D037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4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0CAAE-B860-926A-2F54-93836BEE4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4077" y="6290434"/>
            <a:ext cx="5413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FB0D5-5C7A-E53D-0213-A1F0C9E2E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0235" y="6290434"/>
            <a:ext cx="63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65728-08E2-384A-AA5C-1D59EF38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7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2" r:id="rId6"/>
    <p:sldLayoutId id="2147483654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85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8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8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8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8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8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Relationship Id="rId6" Type="http://schemas.openxmlformats.org/officeDocument/2006/relationships/image" Target="../media/image43.png"/><Relationship Id="rId5" Type="http://schemas.openxmlformats.org/officeDocument/2006/relationships/image" Target="../media/image390.png"/><Relationship Id="rId4" Type="http://schemas.openxmlformats.org/officeDocument/2006/relationships/customXml" Target="../ink/ink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Relationship Id="rId6" Type="http://schemas.openxmlformats.org/officeDocument/2006/relationships/image" Target="../media/image44.png"/><Relationship Id="rId5" Type="http://schemas.openxmlformats.org/officeDocument/2006/relationships/image" Target="../media/image390.png"/><Relationship Id="rId4" Type="http://schemas.openxmlformats.org/officeDocument/2006/relationships/customXml" Target="../ink/ink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Relationship Id="rId6" Type="http://schemas.openxmlformats.org/officeDocument/2006/relationships/image" Target="../media/image46.png"/><Relationship Id="rId5" Type="http://schemas.openxmlformats.org/officeDocument/2006/relationships/image" Target="../media/image390.png"/><Relationship Id="rId4" Type="http://schemas.openxmlformats.org/officeDocument/2006/relationships/customXml" Target="../ink/ink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0.xml"/><Relationship Id="rId6" Type="http://schemas.openxmlformats.org/officeDocument/2006/relationships/image" Target="../media/image47.png"/><Relationship Id="rId5" Type="http://schemas.openxmlformats.org/officeDocument/2006/relationships/image" Target="../media/image390.png"/><Relationship Id="rId4" Type="http://schemas.openxmlformats.org/officeDocument/2006/relationships/customXml" Target="../ink/ink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1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2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0F46-FE3F-8CCF-BFD5-657167407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34" y="1276539"/>
            <a:ext cx="9144000" cy="3102557"/>
          </a:xfrm>
        </p:spPr>
        <p:txBody>
          <a:bodyPr>
            <a:normAutofit fontScale="90000"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9600" spc="-180" dirty="0">
                <a:latin typeface="Roboto"/>
                <a:cs typeface="Roboto"/>
              </a:rPr>
              <a:t>Financial Highlights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3DE0D-C552-9869-3FFC-4B73F035C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34" y="4960058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oboto"/>
                <a:cs typeface="Roboto"/>
              </a:rPr>
              <a:t>As of October 31, 2025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0BB97-4EFA-28EE-5482-F5DD5D66C7FD}"/>
              </a:ext>
            </a:extLst>
          </p:cNvPr>
          <p:cNvSpPr txBox="1"/>
          <p:nvPr/>
        </p:nvSpPr>
        <p:spPr>
          <a:xfrm>
            <a:off x="532737" y="5880033"/>
            <a:ext cx="441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One Minute Report – Click Below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85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A879E-A3DA-6C88-6086-C322A008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02BEC2B7-DA89-0860-0161-66EFAF772958}"/>
              </a:ext>
            </a:extLst>
          </p:cNvPr>
          <p:cNvSpPr txBox="1">
            <a:spLocks/>
          </p:cNvSpPr>
          <p:nvPr/>
        </p:nvSpPr>
        <p:spPr>
          <a:xfrm>
            <a:off x="3943184" y="63589"/>
            <a:ext cx="8174603" cy="11927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6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As of October 31, 2025</a:t>
            </a:r>
            <a:br>
              <a:rPr lang="en-US" sz="24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chemeClr val="bg1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103DC5C3-EBFD-F61D-3295-895F5E8CCBAD}"/>
              </a:ext>
            </a:extLst>
          </p:cNvPr>
          <p:cNvSpPr/>
          <p:nvPr/>
        </p:nvSpPr>
        <p:spPr>
          <a:xfrm>
            <a:off x="157003" y="1406840"/>
            <a:ext cx="5655399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BC59777-FBA7-CAD0-F988-7944B802E8BB}"/>
              </a:ext>
            </a:extLst>
          </p:cNvPr>
          <p:cNvSpPr/>
          <p:nvPr/>
        </p:nvSpPr>
        <p:spPr>
          <a:xfrm>
            <a:off x="6139734" y="1406840"/>
            <a:ext cx="5655398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A391EFCF-A0F0-6ABC-3DE3-53FF283A7E16}"/>
              </a:ext>
            </a:extLst>
          </p:cNvPr>
          <p:cNvSpPr txBox="1">
            <a:spLocks/>
          </p:cNvSpPr>
          <p:nvPr/>
        </p:nvSpPr>
        <p:spPr>
          <a:xfrm>
            <a:off x="350246" y="1502121"/>
            <a:ext cx="5268909" cy="11927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3373A28C-815D-3582-90E5-26674AB90845}"/>
              </a:ext>
            </a:extLst>
          </p:cNvPr>
          <p:cNvSpPr txBox="1">
            <a:spLocks/>
          </p:cNvSpPr>
          <p:nvPr/>
        </p:nvSpPr>
        <p:spPr>
          <a:xfrm>
            <a:off x="228563" y="2756171"/>
            <a:ext cx="5512277" cy="2737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u="sng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2200" b="1" u="sng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$24,850,277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         </a:t>
            </a:r>
            <a:r>
              <a:rPr lang="en-US" sz="22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$10,045,079</a:t>
            </a:r>
            <a:endParaRPr lang="en-US" sz="22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2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22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22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2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8" name="Bevel 12">
            <a:extLst>
              <a:ext uri="{FF2B5EF4-FFF2-40B4-BE49-F238E27FC236}">
                <a16:creationId xmlns:a16="http://schemas.microsoft.com/office/drawing/2014/main" id="{58B486E2-486C-FD7B-CA7D-1D90AFC855CF}"/>
              </a:ext>
            </a:extLst>
          </p:cNvPr>
          <p:cNvSpPr/>
          <p:nvPr/>
        </p:nvSpPr>
        <p:spPr>
          <a:xfrm>
            <a:off x="49578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247% </a:t>
            </a:r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FY26</a:t>
            </a:r>
          </a:p>
        </p:txBody>
      </p:sp>
      <p:sp>
        <p:nvSpPr>
          <p:cNvPr id="10" name="Bevel 12">
            <a:extLst>
              <a:ext uri="{FF2B5EF4-FFF2-40B4-BE49-F238E27FC236}">
                <a16:creationId xmlns:a16="http://schemas.microsoft.com/office/drawing/2014/main" id="{378C8E45-E4D7-6E33-D621-FE8B3FE2DA41}"/>
              </a:ext>
            </a:extLst>
          </p:cNvPr>
          <p:cNvSpPr/>
          <p:nvPr/>
        </p:nvSpPr>
        <p:spPr>
          <a:xfrm>
            <a:off x="3217705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274% FY25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5A61DD-FD40-1333-0183-C08316B5410D}"/>
              </a:ext>
            </a:extLst>
          </p:cNvPr>
          <p:cNvSpPr/>
          <p:nvPr/>
        </p:nvSpPr>
        <p:spPr>
          <a:xfrm>
            <a:off x="495787" y="6254076"/>
            <a:ext cx="1515893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29%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73156E-AB8D-8F02-D363-DF7E03E13BE3}"/>
              </a:ext>
            </a:extLst>
          </p:cNvPr>
          <p:cNvSpPr/>
          <p:nvPr/>
        </p:nvSpPr>
        <p:spPr>
          <a:xfrm>
            <a:off x="2547037" y="6229162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5A69EDE2-F080-31AF-7BBB-7FE65C6FDA75}"/>
              </a:ext>
            </a:extLst>
          </p:cNvPr>
          <p:cNvSpPr txBox="1">
            <a:spLocks/>
          </p:cNvSpPr>
          <p:nvPr/>
        </p:nvSpPr>
        <p:spPr>
          <a:xfrm>
            <a:off x="6354002" y="1502121"/>
            <a:ext cx="5254902" cy="1078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14" name="Content Placeholder 27">
            <a:extLst>
              <a:ext uri="{FF2B5EF4-FFF2-40B4-BE49-F238E27FC236}">
                <a16:creationId xmlns:a16="http://schemas.microsoft.com/office/drawing/2014/main" id="{130CD8BB-E7F9-3BF4-0A23-45CED607AECD}"/>
              </a:ext>
            </a:extLst>
          </p:cNvPr>
          <p:cNvSpPr txBox="1">
            <a:spLocks/>
          </p:cNvSpPr>
          <p:nvPr/>
        </p:nvSpPr>
        <p:spPr>
          <a:xfrm>
            <a:off x="6151186" y="2694839"/>
            <a:ext cx="5584939" cy="2812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20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$10M to $15M</a:t>
            </a:r>
          </a:p>
          <a:p>
            <a:pPr>
              <a:spcBef>
                <a:spcPts val="600"/>
              </a:spcBef>
            </a:pPr>
            <a:r>
              <a:rPr lang="en-US" sz="20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 Under &lt; $10M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220A61-2A4E-00B6-5ED3-16A3CA9219DB}"/>
              </a:ext>
            </a:extLst>
          </p:cNvPr>
          <p:cNvSpPr txBox="1"/>
          <p:nvPr/>
        </p:nvSpPr>
        <p:spPr>
          <a:xfrm>
            <a:off x="6068172" y="2756171"/>
            <a:ext cx="5527795" cy="1061829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2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5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$40,372,356 - $3,260,906</a:t>
            </a:r>
            <a:r>
              <a:rPr lang="en-US" b="1" kern="0" dirty="0">
                <a:solidFill>
                  <a:srgbClr val="291F35"/>
                </a:solidFill>
                <a:latin typeface="Roboto"/>
                <a:ea typeface="Roboto"/>
              </a:rPr>
              <a:t>= $37,111,450</a:t>
            </a:r>
            <a:endParaRPr lang="en-US" sz="2500" b="1" kern="0" dirty="0">
              <a:solidFill>
                <a:srgbClr val="291F35"/>
              </a:solidFill>
              <a:latin typeface="Roboto"/>
              <a:ea typeface="Roboto"/>
            </a:endParaRPr>
          </a:p>
        </p:txBody>
      </p:sp>
      <p:sp>
        <p:nvSpPr>
          <p:cNvPr id="16" name="Bevel 12">
            <a:extLst>
              <a:ext uri="{FF2B5EF4-FFF2-40B4-BE49-F238E27FC236}">
                <a16:creationId xmlns:a16="http://schemas.microsoft.com/office/drawing/2014/main" id="{34A619C7-96FA-F74D-71A2-8425D69536DF}"/>
              </a:ext>
            </a:extLst>
          </p:cNvPr>
          <p:cNvSpPr/>
          <p:nvPr/>
        </p:nvSpPr>
        <p:spPr>
          <a:xfrm>
            <a:off x="653074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$37M FY26</a:t>
            </a:r>
          </a:p>
        </p:txBody>
      </p:sp>
      <p:sp>
        <p:nvSpPr>
          <p:cNvPr id="17" name="Bevel 12">
            <a:extLst>
              <a:ext uri="{FF2B5EF4-FFF2-40B4-BE49-F238E27FC236}">
                <a16:creationId xmlns:a16="http://schemas.microsoft.com/office/drawing/2014/main" id="{99BC5983-3698-A9BF-1A44-67EEAD655B9F}"/>
              </a:ext>
            </a:extLst>
          </p:cNvPr>
          <p:cNvSpPr/>
          <p:nvPr/>
        </p:nvSpPr>
        <p:spPr>
          <a:xfrm>
            <a:off x="9452776" y="564524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$30M FY25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234E7D4-CCE8-9C80-413A-9BF735EA69AC}"/>
              </a:ext>
            </a:extLst>
          </p:cNvPr>
          <p:cNvSpPr/>
          <p:nvPr/>
        </p:nvSpPr>
        <p:spPr>
          <a:xfrm>
            <a:off x="6483372" y="6254075"/>
            <a:ext cx="1973946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08F7A-2F8E-EEE1-2717-C23E67BE4D1C}"/>
              </a:ext>
            </a:extLst>
          </p:cNvPr>
          <p:cNvSpPr/>
          <p:nvPr/>
        </p:nvSpPr>
        <p:spPr>
          <a:xfrm>
            <a:off x="9150518" y="6229161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15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4D23D-D80F-6CF3-734E-BE27929EB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117967-316F-55BC-3B24-5839D0F9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84BA8FEF-CA78-B347-C756-AF1E81CBD45A}"/>
              </a:ext>
            </a:extLst>
          </p:cNvPr>
          <p:cNvSpPr txBox="1">
            <a:spLocks/>
          </p:cNvSpPr>
          <p:nvPr/>
        </p:nvSpPr>
        <p:spPr>
          <a:xfrm>
            <a:off x="3943184" y="63589"/>
            <a:ext cx="8174603" cy="11927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6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As of October 31, 2025</a:t>
            </a:r>
            <a:br>
              <a:rPr lang="en-US" sz="24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dirty="0">
                <a:solidFill>
                  <a:schemeClr val="bg1"/>
                </a:solidFill>
              </a:rPr>
              <a:t>Indicators of Efficient Leverage Reserves</a:t>
            </a:r>
            <a:endParaRPr lang="en-US" sz="4500" b="1" i="1" kern="0" dirty="0">
              <a:solidFill>
                <a:schemeClr val="bg1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3406DA7-D905-154B-1C01-E61D2331B45E}"/>
              </a:ext>
            </a:extLst>
          </p:cNvPr>
          <p:cNvSpPr/>
          <p:nvPr/>
        </p:nvSpPr>
        <p:spPr>
          <a:xfrm>
            <a:off x="157003" y="1406840"/>
            <a:ext cx="5655399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4CE3BE8-5788-EBAD-B96C-E61A7439B174}"/>
              </a:ext>
            </a:extLst>
          </p:cNvPr>
          <p:cNvSpPr/>
          <p:nvPr/>
        </p:nvSpPr>
        <p:spPr>
          <a:xfrm>
            <a:off x="6139734" y="1406840"/>
            <a:ext cx="5655398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CA7E09FD-CA73-8926-A5A3-B575433F69BD}"/>
              </a:ext>
            </a:extLst>
          </p:cNvPr>
          <p:cNvSpPr txBox="1">
            <a:spLocks/>
          </p:cNvSpPr>
          <p:nvPr/>
        </p:nvSpPr>
        <p:spPr>
          <a:xfrm>
            <a:off x="350246" y="1502121"/>
            <a:ext cx="5268909" cy="99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1E6DF656-B9AD-CF20-2195-2D3C6BA419AE}"/>
              </a:ext>
            </a:extLst>
          </p:cNvPr>
          <p:cNvSpPr txBox="1">
            <a:spLocks/>
          </p:cNvSpPr>
          <p:nvPr/>
        </p:nvSpPr>
        <p:spPr>
          <a:xfrm>
            <a:off x="228563" y="2770105"/>
            <a:ext cx="5512277" cy="2737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u="sng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2200" b="1" u="sng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200" b="1" u="sng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24,850,277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$37,111,450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&lt;50%</a:t>
            </a:r>
          </a:p>
        </p:txBody>
      </p:sp>
      <p:sp>
        <p:nvSpPr>
          <p:cNvPr id="8" name="Bevel 12">
            <a:extLst>
              <a:ext uri="{FF2B5EF4-FFF2-40B4-BE49-F238E27FC236}">
                <a16:creationId xmlns:a16="http://schemas.microsoft.com/office/drawing/2014/main" id="{21F85157-34E7-AA77-73DC-054F37A7396B}"/>
              </a:ext>
            </a:extLst>
          </p:cNvPr>
          <p:cNvSpPr/>
          <p:nvPr/>
        </p:nvSpPr>
        <p:spPr>
          <a:xfrm>
            <a:off x="49578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64% FY26</a:t>
            </a:r>
          </a:p>
        </p:txBody>
      </p:sp>
      <p:sp>
        <p:nvSpPr>
          <p:cNvPr id="10" name="Bevel 12">
            <a:extLst>
              <a:ext uri="{FF2B5EF4-FFF2-40B4-BE49-F238E27FC236}">
                <a16:creationId xmlns:a16="http://schemas.microsoft.com/office/drawing/2014/main" id="{41EAA6E6-DEEA-A253-3AAD-61E723DE858A}"/>
              </a:ext>
            </a:extLst>
          </p:cNvPr>
          <p:cNvSpPr/>
          <p:nvPr/>
        </p:nvSpPr>
        <p:spPr>
          <a:xfrm>
            <a:off x="3217705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88% FY25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75D75B-9E39-6083-6D56-9416737851E1}"/>
              </a:ext>
            </a:extLst>
          </p:cNvPr>
          <p:cNvSpPr/>
          <p:nvPr/>
        </p:nvSpPr>
        <p:spPr>
          <a:xfrm>
            <a:off x="495787" y="6254076"/>
            <a:ext cx="1515893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C34FA4-FDD8-EB40-9169-172C5B66AD1D}"/>
              </a:ext>
            </a:extLst>
          </p:cNvPr>
          <p:cNvSpPr/>
          <p:nvPr/>
        </p:nvSpPr>
        <p:spPr>
          <a:xfrm>
            <a:off x="2547037" y="6229162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80CF2EA8-6711-9E57-75C9-B430171F6E0D}"/>
              </a:ext>
            </a:extLst>
          </p:cNvPr>
          <p:cNvSpPr txBox="1">
            <a:spLocks/>
          </p:cNvSpPr>
          <p:nvPr/>
        </p:nvSpPr>
        <p:spPr>
          <a:xfrm>
            <a:off x="6354002" y="1502121"/>
            <a:ext cx="5254902" cy="1078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14" name="Content Placeholder 27">
            <a:extLst>
              <a:ext uri="{FF2B5EF4-FFF2-40B4-BE49-F238E27FC236}">
                <a16:creationId xmlns:a16="http://schemas.microsoft.com/office/drawing/2014/main" id="{F97932D8-A9E3-4334-9DA7-C1A4F6340622}"/>
              </a:ext>
            </a:extLst>
          </p:cNvPr>
          <p:cNvSpPr txBox="1">
            <a:spLocks/>
          </p:cNvSpPr>
          <p:nvPr/>
        </p:nvSpPr>
        <p:spPr>
          <a:xfrm>
            <a:off x="6151186" y="2694839"/>
            <a:ext cx="5584939" cy="2812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       &lt;25% of annual revenue</a:t>
            </a:r>
          </a:p>
          <a:p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            Over &gt; 50%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D22E56-0E4E-1016-30E3-31EFCDF63DBE}"/>
              </a:ext>
            </a:extLst>
          </p:cNvPr>
          <p:cNvSpPr txBox="1"/>
          <p:nvPr/>
        </p:nvSpPr>
        <p:spPr>
          <a:xfrm>
            <a:off x="6208330" y="2731331"/>
            <a:ext cx="5527795" cy="130035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sz="1600" b="1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 Principal and Interest Payments </a:t>
            </a: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lvl="0"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lang="en-US" sz="1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$0</a:t>
            </a:r>
          </a:p>
          <a:p>
            <a:pPr lvl="0">
              <a:defRPr/>
            </a:pPr>
            <a:endParaRPr lang="en-US" sz="105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lvl="0"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 Less Facility             </a:t>
            </a:r>
            <a:r>
              <a:rPr lang="en-US" sz="1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$9,963,099-1,661,604</a:t>
            </a:r>
          </a:p>
          <a:p>
            <a:pPr lvl="0"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: </a:t>
            </a: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lang="en-US" sz="20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6" name="Bevel 12">
            <a:extLst>
              <a:ext uri="{FF2B5EF4-FFF2-40B4-BE49-F238E27FC236}">
                <a16:creationId xmlns:a16="http://schemas.microsoft.com/office/drawing/2014/main" id="{78AD60DA-A5D9-974D-53C7-0132F511534B}"/>
              </a:ext>
            </a:extLst>
          </p:cNvPr>
          <p:cNvSpPr/>
          <p:nvPr/>
        </p:nvSpPr>
        <p:spPr>
          <a:xfrm>
            <a:off x="653074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FY26</a:t>
            </a:r>
          </a:p>
        </p:txBody>
      </p:sp>
      <p:sp>
        <p:nvSpPr>
          <p:cNvPr id="17" name="Bevel 12">
            <a:extLst>
              <a:ext uri="{FF2B5EF4-FFF2-40B4-BE49-F238E27FC236}">
                <a16:creationId xmlns:a16="http://schemas.microsoft.com/office/drawing/2014/main" id="{1AB27F0C-71F6-51B9-1D92-A51F1F4F76D3}"/>
              </a:ext>
            </a:extLst>
          </p:cNvPr>
          <p:cNvSpPr/>
          <p:nvPr/>
        </p:nvSpPr>
        <p:spPr>
          <a:xfrm>
            <a:off x="9452776" y="564524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75D364-76C3-742F-C665-6CBE59FFA9BB}"/>
              </a:ext>
            </a:extLst>
          </p:cNvPr>
          <p:cNvSpPr/>
          <p:nvPr/>
        </p:nvSpPr>
        <p:spPr>
          <a:xfrm>
            <a:off x="6483372" y="6254075"/>
            <a:ext cx="1973946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5%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358F7C-27AA-6E69-5508-F9DB76E0506A}"/>
              </a:ext>
            </a:extLst>
          </p:cNvPr>
          <p:cNvSpPr/>
          <p:nvPr/>
        </p:nvSpPr>
        <p:spPr>
          <a:xfrm>
            <a:off x="9150518" y="6229161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E8EDDD-FFCE-6AC9-3859-FE0F55E14426}"/>
              </a:ext>
            </a:extLst>
          </p:cNvPr>
          <p:cNvCxnSpPr>
            <a:cxnSpLocks/>
          </p:cNvCxnSpPr>
          <p:nvPr/>
        </p:nvCxnSpPr>
        <p:spPr>
          <a:xfrm>
            <a:off x="6208330" y="3294842"/>
            <a:ext cx="53210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3807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250E8-FFDA-6AF1-87DD-1F8936CE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0768F0-47AA-A24F-0942-81A7BD34C4CC}"/>
              </a:ext>
            </a:extLst>
          </p:cNvPr>
          <p:cNvSpPr txBox="1">
            <a:spLocks/>
          </p:cNvSpPr>
          <p:nvPr/>
        </p:nvSpPr>
        <p:spPr>
          <a:xfrm>
            <a:off x="3905753" y="100965"/>
            <a:ext cx="8041944" cy="9848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8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Combined Debt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A9794-B5C5-2A79-0333-86F9F74DF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63" y="1231120"/>
            <a:ext cx="11622605" cy="5626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50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53F76-69C7-0185-428D-8737E9CC8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5D09D-3593-D9AF-5927-A3FCBD3B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AADEE3C0-D359-5272-28DD-7766558FD1E6}"/>
              </a:ext>
            </a:extLst>
          </p:cNvPr>
          <p:cNvSpPr txBox="1">
            <a:spLocks/>
          </p:cNvSpPr>
          <p:nvPr/>
        </p:nvSpPr>
        <p:spPr>
          <a:xfrm>
            <a:off x="3943184" y="63589"/>
            <a:ext cx="8174603" cy="11927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6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As of October 31, 2025</a:t>
            </a:r>
            <a:br>
              <a:rPr lang="en-US" sz="24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  <a:endParaRPr lang="en-US" sz="4500" b="1" i="1" kern="0" dirty="0">
              <a:solidFill>
                <a:schemeClr val="bg1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470C6A0-E7D9-4182-25F1-E36177E49E84}"/>
              </a:ext>
            </a:extLst>
          </p:cNvPr>
          <p:cNvSpPr/>
          <p:nvPr/>
        </p:nvSpPr>
        <p:spPr>
          <a:xfrm>
            <a:off x="157003" y="1406840"/>
            <a:ext cx="5655399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8008502-C314-E003-BDF8-F1D94B704E21}"/>
              </a:ext>
            </a:extLst>
          </p:cNvPr>
          <p:cNvSpPr/>
          <p:nvPr/>
        </p:nvSpPr>
        <p:spPr>
          <a:xfrm>
            <a:off x="6139734" y="1406840"/>
            <a:ext cx="5655398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A6CD29DF-D878-0794-7DBA-C2533F11CECC}"/>
              </a:ext>
            </a:extLst>
          </p:cNvPr>
          <p:cNvSpPr txBox="1">
            <a:spLocks/>
          </p:cNvSpPr>
          <p:nvPr/>
        </p:nvSpPr>
        <p:spPr>
          <a:xfrm>
            <a:off x="350246" y="1502121"/>
            <a:ext cx="5268909" cy="99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taxes? (Current)</a:t>
            </a:r>
          </a:p>
        </p:txBody>
      </p:sp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E2F16CDB-830F-683F-2FE7-CD3906E79E48}"/>
              </a:ext>
            </a:extLst>
          </p:cNvPr>
          <p:cNvSpPr txBox="1">
            <a:spLocks/>
          </p:cNvSpPr>
          <p:nvPr/>
        </p:nvSpPr>
        <p:spPr>
          <a:xfrm>
            <a:off x="259400" y="2732472"/>
            <a:ext cx="5512277" cy="2737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Current Tax Revenue	         </a:t>
            </a: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$683</a:t>
            </a:r>
          </a:p>
          <a:p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lang="en-US" sz="2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</a:t>
            </a: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$14,922,477</a:t>
            </a:r>
            <a:endParaRPr lang="en-US" sz="2200" kern="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Bevel 12">
            <a:extLst>
              <a:ext uri="{FF2B5EF4-FFF2-40B4-BE49-F238E27FC236}">
                <a16:creationId xmlns:a16="http://schemas.microsoft.com/office/drawing/2014/main" id="{930BA0CA-C49D-EBF4-AC6D-F43FE31EEB37}"/>
              </a:ext>
            </a:extLst>
          </p:cNvPr>
          <p:cNvSpPr/>
          <p:nvPr/>
        </p:nvSpPr>
        <p:spPr>
          <a:xfrm>
            <a:off x="49578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FY26</a:t>
            </a:r>
          </a:p>
        </p:txBody>
      </p:sp>
      <p:sp>
        <p:nvSpPr>
          <p:cNvPr id="10" name="Bevel 12">
            <a:extLst>
              <a:ext uri="{FF2B5EF4-FFF2-40B4-BE49-F238E27FC236}">
                <a16:creationId xmlns:a16="http://schemas.microsoft.com/office/drawing/2014/main" id="{FF4F0C36-362A-5C1C-7410-63F7D02F75F7}"/>
              </a:ext>
            </a:extLst>
          </p:cNvPr>
          <p:cNvSpPr/>
          <p:nvPr/>
        </p:nvSpPr>
        <p:spPr>
          <a:xfrm>
            <a:off x="3217705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784CD4-A72B-32A8-06EB-DB9108450DD4}"/>
              </a:ext>
            </a:extLst>
          </p:cNvPr>
          <p:cNvSpPr/>
          <p:nvPr/>
        </p:nvSpPr>
        <p:spPr>
          <a:xfrm>
            <a:off x="495787" y="6254076"/>
            <a:ext cx="1515893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EE2CD1-8498-E77E-78D0-323A7A08CABF}"/>
              </a:ext>
            </a:extLst>
          </p:cNvPr>
          <p:cNvSpPr/>
          <p:nvPr/>
        </p:nvSpPr>
        <p:spPr>
          <a:xfrm>
            <a:off x="2547037" y="6229162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2 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2207DE9C-4228-C706-8F36-C2587CE939B6}"/>
              </a:ext>
            </a:extLst>
          </p:cNvPr>
          <p:cNvSpPr txBox="1">
            <a:spLocks/>
          </p:cNvSpPr>
          <p:nvPr/>
        </p:nvSpPr>
        <p:spPr>
          <a:xfrm>
            <a:off x="6354002" y="1502121"/>
            <a:ext cx="5254902" cy="1078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14" name="Content Placeholder 27">
            <a:extLst>
              <a:ext uri="{FF2B5EF4-FFF2-40B4-BE49-F238E27FC236}">
                <a16:creationId xmlns:a16="http://schemas.microsoft.com/office/drawing/2014/main" id="{8EC89DDB-CC26-7F8F-BB47-DCFFF3FA1358}"/>
              </a:ext>
            </a:extLst>
          </p:cNvPr>
          <p:cNvSpPr txBox="1">
            <a:spLocks/>
          </p:cNvSpPr>
          <p:nvPr/>
        </p:nvSpPr>
        <p:spPr>
          <a:xfrm>
            <a:off x="6151186" y="2694839"/>
            <a:ext cx="5584939" cy="2812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F49EB-80C3-E731-EF5D-C85F45D24505}"/>
              </a:ext>
            </a:extLst>
          </p:cNvPr>
          <p:cNvSpPr txBox="1"/>
          <p:nvPr/>
        </p:nvSpPr>
        <p:spPr>
          <a:xfrm>
            <a:off x="6151186" y="2842049"/>
            <a:ext cx="5527795" cy="769441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sz="2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$22,382</a:t>
            </a:r>
          </a:p>
          <a:p>
            <a:pPr lvl="0">
              <a:defRPr/>
            </a:pPr>
            <a:endParaRPr lang="en-US" sz="2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6" name="Bevel 12">
            <a:extLst>
              <a:ext uri="{FF2B5EF4-FFF2-40B4-BE49-F238E27FC236}">
                <a16:creationId xmlns:a16="http://schemas.microsoft.com/office/drawing/2014/main" id="{3DDAB45F-F2CE-5D08-6EA3-B44A529EFF19}"/>
              </a:ext>
            </a:extLst>
          </p:cNvPr>
          <p:cNvSpPr/>
          <p:nvPr/>
        </p:nvSpPr>
        <p:spPr>
          <a:xfrm>
            <a:off x="653074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.2% FY26</a:t>
            </a:r>
          </a:p>
        </p:txBody>
      </p:sp>
      <p:sp>
        <p:nvSpPr>
          <p:cNvPr id="17" name="Bevel 12">
            <a:extLst>
              <a:ext uri="{FF2B5EF4-FFF2-40B4-BE49-F238E27FC236}">
                <a16:creationId xmlns:a16="http://schemas.microsoft.com/office/drawing/2014/main" id="{11CA0E21-523B-EAFA-D6A8-5A3D0BC2B117}"/>
              </a:ext>
            </a:extLst>
          </p:cNvPr>
          <p:cNvSpPr/>
          <p:nvPr/>
        </p:nvSpPr>
        <p:spPr>
          <a:xfrm>
            <a:off x="9452776" y="564524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4.1% FY25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F092196-F266-C82A-C34A-2B0E1B8FDC0E}"/>
              </a:ext>
            </a:extLst>
          </p:cNvPr>
          <p:cNvSpPr/>
          <p:nvPr/>
        </p:nvSpPr>
        <p:spPr>
          <a:xfrm>
            <a:off x="6483372" y="6254075"/>
            <a:ext cx="1973946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3.6%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E409EA-44A1-5C28-F248-2B78016F8956}"/>
              </a:ext>
            </a:extLst>
          </p:cNvPr>
          <p:cNvSpPr/>
          <p:nvPr/>
        </p:nvSpPr>
        <p:spPr>
          <a:xfrm>
            <a:off x="9150518" y="6229161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48124F-621A-D18E-219C-65880A160E36}"/>
              </a:ext>
            </a:extLst>
          </p:cNvPr>
          <p:cNvCxnSpPr>
            <a:cxnSpLocks/>
          </p:cNvCxnSpPr>
          <p:nvPr/>
        </p:nvCxnSpPr>
        <p:spPr>
          <a:xfrm>
            <a:off x="6208330" y="3294842"/>
            <a:ext cx="53210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F64684-BCB3-E136-2D14-F0171F1AD57C}"/>
              </a:ext>
            </a:extLst>
          </p:cNvPr>
          <p:cNvCxnSpPr>
            <a:cxnSpLocks/>
          </p:cNvCxnSpPr>
          <p:nvPr/>
        </p:nvCxnSpPr>
        <p:spPr>
          <a:xfrm>
            <a:off x="298094" y="3104342"/>
            <a:ext cx="53210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878D4E6-3475-6E41-6213-17A25ABB663C}"/>
              </a:ext>
            </a:extLst>
          </p:cNvPr>
          <p:cNvSpPr txBox="1"/>
          <p:nvPr/>
        </p:nvSpPr>
        <p:spPr>
          <a:xfrm>
            <a:off x="405651" y="4101109"/>
            <a:ext cx="4932252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     &lt;20% of revenue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349AD7-FD52-F892-49BF-38BED499D0AC}"/>
              </a:ext>
            </a:extLst>
          </p:cNvPr>
          <p:cNvSpPr txBox="1"/>
          <p:nvPr/>
        </p:nvSpPr>
        <p:spPr>
          <a:xfrm>
            <a:off x="6151186" y="3364923"/>
            <a:ext cx="701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   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$9,963,099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F4E07B-147F-1683-710B-89F84D0017B3}"/>
              </a:ext>
            </a:extLst>
          </p:cNvPr>
          <p:cNvSpPr txBox="1"/>
          <p:nvPr/>
        </p:nvSpPr>
        <p:spPr>
          <a:xfrm>
            <a:off x="6208330" y="3982720"/>
            <a:ext cx="6821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       &gt;5%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498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EFD30-9605-A6DE-064D-F364767BD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ACD15-E772-B738-9096-71C287CA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00C38C9D-8738-F4A1-E853-B05E51F4D60C}"/>
              </a:ext>
            </a:extLst>
          </p:cNvPr>
          <p:cNvSpPr txBox="1">
            <a:spLocks/>
          </p:cNvSpPr>
          <p:nvPr/>
        </p:nvSpPr>
        <p:spPr>
          <a:xfrm>
            <a:off x="3943184" y="63589"/>
            <a:ext cx="8174603" cy="11927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6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As of October 31, 2025</a:t>
            </a:r>
            <a:br>
              <a:rPr lang="en-US" sz="24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b="1" i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lang="en-US" sz="4500" b="1" i="1" kern="0" dirty="0">
              <a:solidFill>
                <a:schemeClr val="bg1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8C157ED8-8737-5C59-D625-A81769144194}"/>
              </a:ext>
            </a:extLst>
          </p:cNvPr>
          <p:cNvSpPr/>
          <p:nvPr/>
        </p:nvSpPr>
        <p:spPr>
          <a:xfrm>
            <a:off x="157003" y="1406840"/>
            <a:ext cx="5655399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D0E916D-4307-8713-67FC-2BF57A81518D}"/>
              </a:ext>
            </a:extLst>
          </p:cNvPr>
          <p:cNvSpPr/>
          <p:nvPr/>
        </p:nvSpPr>
        <p:spPr>
          <a:xfrm>
            <a:off x="6139734" y="1406840"/>
            <a:ext cx="5655398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705F2785-12FD-D6C9-AB4F-86898106A9A3}"/>
              </a:ext>
            </a:extLst>
          </p:cNvPr>
          <p:cNvSpPr txBox="1">
            <a:spLocks/>
          </p:cNvSpPr>
          <p:nvPr/>
        </p:nvSpPr>
        <p:spPr>
          <a:xfrm>
            <a:off x="350246" y="1559743"/>
            <a:ext cx="5268909" cy="99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6BABB45D-3C86-2761-A494-7228FC7AAB1E}"/>
              </a:ext>
            </a:extLst>
          </p:cNvPr>
          <p:cNvSpPr txBox="1">
            <a:spLocks/>
          </p:cNvSpPr>
          <p:nvPr/>
        </p:nvSpPr>
        <p:spPr>
          <a:xfrm>
            <a:off x="245016" y="2761086"/>
            <a:ext cx="5512277" cy="2737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lang="en-US" sz="20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$7,659,128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Total Revenues                        </a:t>
            </a:r>
            <a:r>
              <a:rPr lang="en-US" sz="20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$14,922,477</a:t>
            </a:r>
            <a:endParaRPr lang="en-US" sz="22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2400" kern="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  <a:p>
            <a:endParaRPr lang="en-US" sz="2400" kern="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  <a:p>
            <a:endParaRPr lang="en-US" sz="2400" kern="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Bevel 12">
            <a:extLst>
              <a:ext uri="{FF2B5EF4-FFF2-40B4-BE49-F238E27FC236}">
                <a16:creationId xmlns:a16="http://schemas.microsoft.com/office/drawing/2014/main" id="{6DDCB063-65BA-EE72-22EF-78BCC2B27C73}"/>
              </a:ext>
            </a:extLst>
          </p:cNvPr>
          <p:cNvSpPr/>
          <p:nvPr/>
        </p:nvSpPr>
        <p:spPr>
          <a:xfrm>
            <a:off x="49578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 FY26</a:t>
            </a:r>
          </a:p>
        </p:txBody>
      </p:sp>
      <p:sp>
        <p:nvSpPr>
          <p:cNvPr id="10" name="Bevel 12">
            <a:extLst>
              <a:ext uri="{FF2B5EF4-FFF2-40B4-BE49-F238E27FC236}">
                <a16:creationId xmlns:a16="http://schemas.microsoft.com/office/drawing/2014/main" id="{EC493A66-E28A-5EDB-E919-4F5DB9AF992A}"/>
              </a:ext>
            </a:extLst>
          </p:cNvPr>
          <p:cNvSpPr/>
          <p:nvPr/>
        </p:nvSpPr>
        <p:spPr>
          <a:xfrm>
            <a:off x="3217705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 FY25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B7D8F7-1481-DEC1-6B12-9DC97988C1C5}"/>
              </a:ext>
            </a:extLst>
          </p:cNvPr>
          <p:cNvSpPr/>
          <p:nvPr/>
        </p:nvSpPr>
        <p:spPr>
          <a:xfrm>
            <a:off x="495787" y="6254076"/>
            <a:ext cx="1515893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39%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3D979-D67B-9265-5417-9C0C27450297}"/>
              </a:ext>
            </a:extLst>
          </p:cNvPr>
          <p:cNvSpPr/>
          <p:nvPr/>
        </p:nvSpPr>
        <p:spPr>
          <a:xfrm>
            <a:off x="2547037" y="6229162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85EFB576-0711-0CEB-2353-407030969D29}"/>
              </a:ext>
            </a:extLst>
          </p:cNvPr>
          <p:cNvSpPr txBox="1">
            <a:spLocks/>
          </p:cNvSpPr>
          <p:nvPr/>
        </p:nvSpPr>
        <p:spPr>
          <a:xfrm>
            <a:off x="6354002" y="1502121"/>
            <a:ext cx="5254902" cy="1078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14" name="Content Placeholder 27">
            <a:extLst>
              <a:ext uri="{FF2B5EF4-FFF2-40B4-BE49-F238E27FC236}">
                <a16:creationId xmlns:a16="http://schemas.microsoft.com/office/drawing/2014/main" id="{B49C4803-CEB3-99AB-C7B4-F9B806A32DC5}"/>
              </a:ext>
            </a:extLst>
          </p:cNvPr>
          <p:cNvSpPr txBox="1">
            <a:spLocks/>
          </p:cNvSpPr>
          <p:nvPr/>
        </p:nvSpPr>
        <p:spPr>
          <a:xfrm>
            <a:off x="6151186" y="2694839"/>
            <a:ext cx="5584939" cy="2812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9136C6-DE0C-3CEF-73E3-93FD35775C67}"/>
              </a:ext>
            </a:extLst>
          </p:cNvPr>
          <p:cNvSpPr txBox="1"/>
          <p:nvPr/>
        </p:nvSpPr>
        <p:spPr>
          <a:xfrm>
            <a:off x="6208330" y="2731331"/>
            <a:ext cx="5527795" cy="1138773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                                           </a:t>
            </a:r>
            <a:r>
              <a:rPr lang="en-US" sz="1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$7,659,128 - 1,722,572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             </a:t>
            </a:r>
            <a:r>
              <a:rPr lang="en-US" sz="1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$1,722,572</a:t>
            </a:r>
          </a:p>
          <a:p>
            <a:pPr lvl="0">
              <a:defRPr/>
            </a:pPr>
            <a:endParaRPr lang="en-US" sz="20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6" name="Bevel 12">
            <a:extLst>
              <a:ext uri="{FF2B5EF4-FFF2-40B4-BE49-F238E27FC236}">
                <a16:creationId xmlns:a16="http://schemas.microsoft.com/office/drawing/2014/main" id="{661EE5B7-238D-EC97-B3D9-ACD62C22D750}"/>
              </a:ext>
            </a:extLst>
          </p:cNvPr>
          <p:cNvSpPr/>
          <p:nvPr/>
        </p:nvSpPr>
        <p:spPr>
          <a:xfrm>
            <a:off x="653074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344% FY26</a:t>
            </a:r>
          </a:p>
        </p:txBody>
      </p:sp>
      <p:sp>
        <p:nvSpPr>
          <p:cNvPr id="17" name="Bevel 12">
            <a:extLst>
              <a:ext uri="{FF2B5EF4-FFF2-40B4-BE49-F238E27FC236}">
                <a16:creationId xmlns:a16="http://schemas.microsoft.com/office/drawing/2014/main" id="{2B1CBD40-4000-4658-A003-9E951062DA40}"/>
              </a:ext>
            </a:extLst>
          </p:cNvPr>
          <p:cNvSpPr/>
          <p:nvPr/>
        </p:nvSpPr>
        <p:spPr>
          <a:xfrm>
            <a:off x="9452776" y="564524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-75% FY25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AD20015-54F3-547D-6A41-E905ABFBB61D}"/>
              </a:ext>
            </a:extLst>
          </p:cNvPr>
          <p:cNvSpPr/>
          <p:nvPr/>
        </p:nvSpPr>
        <p:spPr>
          <a:xfrm>
            <a:off x="6483372" y="6254075"/>
            <a:ext cx="1973946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144B44-8373-3884-93C6-792CB86DD1D9}"/>
              </a:ext>
            </a:extLst>
          </p:cNvPr>
          <p:cNvSpPr/>
          <p:nvPr/>
        </p:nvSpPr>
        <p:spPr>
          <a:xfrm>
            <a:off x="9150518" y="6229161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30F678-F9DF-BB5F-437E-022E2F8470B8}"/>
              </a:ext>
            </a:extLst>
          </p:cNvPr>
          <p:cNvCxnSpPr>
            <a:cxnSpLocks/>
          </p:cNvCxnSpPr>
          <p:nvPr/>
        </p:nvCxnSpPr>
        <p:spPr>
          <a:xfrm>
            <a:off x="6208330" y="3294842"/>
            <a:ext cx="53210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0DF5ED-022C-B27B-0CD4-F0714E32D597}"/>
              </a:ext>
            </a:extLst>
          </p:cNvPr>
          <p:cNvCxnSpPr>
            <a:cxnSpLocks/>
          </p:cNvCxnSpPr>
          <p:nvPr/>
        </p:nvCxnSpPr>
        <p:spPr>
          <a:xfrm>
            <a:off x="298094" y="3142442"/>
            <a:ext cx="53210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71D6B3A-55B0-D19E-1376-5F44EE569999}"/>
              </a:ext>
            </a:extLst>
          </p:cNvPr>
          <p:cNvSpPr txBox="1"/>
          <p:nvPr/>
        </p:nvSpPr>
        <p:spPr>
          <a:xfrm>
            <a:off x="228563" y="4343164"/>
            <a:ext cx="53389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097A45-F80B-0C94-B6B2-FEE3984FF03D}"/>
              </a:ext>
            </a:extLst>
          </p:cNvPr>
          <p:cNvSpPr txBox="1"/>
          <p:nvPr/>
        </p:nvSpPr>
        <p:spPr>
          <a:xfrm>
            <a:off x="6208330" y="4237717"/>
            <a:ext cx="5303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       &gt;3% of + growth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96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FF111-7EBF-CA71-D3FB-16D9C9BB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80857-5ABB-48B6-C42D-F303A1FA99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5904" y="35919"/>
            <a:ext cx="6987881" cy="60309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F645C1-E47C-8830-D19B-C63F73276677}"/>
              </a:ext>
            </a:extLst>
          </p:cNvPr>
          <p:cNvSpPr txBox="1">
            <a:spLocks/>
          </p:cNvSpPr>
          <p:nvPr/>
        </p:nvSpPr>
        <p:spPr>
          <a:xfrm>
            <a:off x="8212433" y="35919"/>
            <a:ext cx="3442313" cy="207117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32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2025-2026 </a:t>
            </a:r>
            <a:br>
              <a:rPr lang="en-US" sz="32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32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32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D66550-1031-2EE9-9B2B-C6D1811F6F6B}"/>
              </a:ext>
            </a:extLst>
          </p:cNvPr>
          <p:cNvSpPr txBox="1">
            <a:spLocks/>
          </p:cNvSpPr>
          <p:nvPr/>
        </p:nvSpPr>
        <p:spPr>
          <a:xfrm>
            <a:off x="7911547" y="2456770"/>
            <a:ext cx="4142631" cy="147912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r>
              <a:rPr lang="en-US" sz="15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Previous BAs</a:t>
            </a:r>
          </a:p>
          <a:p>
            <a:pPr algn="ctr"/>
            <a:endParaRPr lang="en-US" sz="16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endParaRPr lang="en-US" sz="1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endParaRPr lang="en-US" sz="16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endParaRPr lang="en-US" sz="1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endParaRPr lang="en-US" sz="1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05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fontAlgn="t"/>
            <a:r>
              <a:rPr lang="en-US" sz="1050" dirty="0"/>
              <a:t> </a:t>
            </a: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3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3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CC413B-0BA9-CBAF-E4E1-1E793B7BEF40}"/>
              </a:ext>
            </a:extLst>
          </p:cNvPr>
          <p:cNvSpPr txBox="1">
            <a:spLocks/>
          </p:cNvSpPr>
          <p:nvPr/>
        </p:nvSpPr>
        <p:spPr>
          <a:xfrm>
            <a:off x="7935401" y="4111347"/>
            <a:ext cx="4142630" cy="163889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r>
              <a:rPr lang="en-US" sz="15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05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fontAlgn="t"/>
            <a:endParaRPr lang="en-US" sz="1050" dirty="0"/>
          </a:p>
          <a:p>
            <a:pPr fontAlgn="t"/>
            <a:endParaRPr lang="en-US" sz="1050" dirty="0"/>
          </a:p>
          <a:p>
            <a:pPr fontAlgn="t"/>
            <a:r>
              <a:rPr lang="en-US" sz="1050" dirty="0"/>
              <a:t> </a:t>
            </a: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3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3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3EF18B1-E0DA-197A-E108-BCC8AB474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6488"/>
              </p:ext>
            </p:extLst>
          </p:nvPr>
        </p:nvGraphicFramePr>
        <p:xfrm>
          <a:off x="8030817" y="4168795"/>
          <a:ext cx="4023361" cy="1508557"/>
        </p:xfrm>
        <a:graphic>
          <a:graphicData uri="http://schemas.openxmlformats.org/drawingml/2006/table">
            <a:tbl>
              <a:tblPr/>
              <a:tblGrid>
                <a:gridCol w="3191411">
                  <a:extLst>
                    <a:ext uri="{9D8B030D-6E8A-4147-A177-3AD203B41FA5}">
                      <a16:colId xmlns:a16="http://schemas.microsoft.com/office/drawing/2014/main" val="1170365181"/>
                    </a:ext>
                  </a:extLst>
                </a:gridCol>
                <a:gridCol w="831950">
                  <a:extLst>
                    <a:ext uri="{9D8B030D-6E8A-4147-A177-3AD203B41FA5}">
                      <a16:colId xmlns:a16="http://schemas.microsoft.com/office/drawing/2014/main" val="2885238981"/>
                    </a:ext>
                  </a:extLst>
                </a:gridCol>
              </a:tblGrid>
              <a:tr h="1762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576074"/>
                  </a:ext>
                </a:extLst>
              </a:tr>
              <a:tr h="1762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25621"/>
                  </a:ext>
                </a:extLst>
              </a:tr>
              <a:tr h="2684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494896"/>
                  </a:ext>
                </a:extLst>
              </a:tr>
              <a:tr h="1762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053248"/>
                  </a:ext>
                </a:extLst>
              </a:tr>
              <a:tr h="1762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935378"/>
                  </a:ext>
                </a:extLst>
              </a:tr>
              <a:tr h="1762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6866"/>
                  </a:ext>
                </a:extLst>
              </a:tr>
              <a:tr h="1762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114071"/>
                  </a:ext>
                </a:extLst>
              </a:tr>
              <a:tr h="1762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9903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8B6B08-BF0F-E8F5-F7B5-927F8D851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809"/>
              </p:ext>
            </p:extLst>
          </p:nvPr>
        </p:nvGraphicFramePr>
        <p:xfrm>
          <a:off x="8093047" y="2772191"/>
          <a:ext cx="3898900" cy="533400"/>
        </p:xfrm>
        <a:graphic>
          <a:graphicData uri="http://schemas.openxmlformats.org/drawingml/2006/table">
            <a:tbl>
              <a:tblPr/>
              <a:tblGrid>
                <a:gridCol w="2806700">
                  <a:extLst>
                    <a:ext uri="{9D8B030D-6E8A-4147-A177-3AD203B41FA5}">
                      <a16:colId xmlns:a16="http://schemas.microsoft.com/office/drawing/2014/main" val="20517732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69437752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Durotech Change Order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$903,328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79127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endParaRPr lang="en-US" sz="1600" b="0" i="0" u="none" strike="noStrike" dirty="0">
                        <a:solidFill>
                          <a:srgbClr val="1E1C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endParaRPr lang="en-US" sz="1600" b="0" i="0" u="none" strike="noStrike" dirty="0">
                        <a:solidFill>
                          <a:srgbClr val="1E1C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6244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5813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3EA25-B3DF-D8F7-2CED-0D9C5F13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1B8BC07-E106-3557-CA45-B66D2A6E226B}"/>
              </a:ext>
            </a:extLst>
          </p:cNvPr>
          <p:cNvSpPr txBox="1"/>
          <p:nvPr/>
        </p:nvSpPr>
        <p:spPr>
          <a:xfrm>
            <a:off x="634756" y="-106838"/>
            <a:ext cx="10661317" cy="2096087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3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3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October 31, 2025</a:t>
            </a:r>
            <a:endParaRPr sz="20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88B30-4CA4-1EC0-D91A-76BC77AD3A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2981" y="1989249"/>
            <a:ext cx="11064263" cy="4301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843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208CE-E500-743B-FE04-9622A9DF3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CEF2C2-CC48-BC77-FDC0-8DC9900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23A6AA3-94F3-73DD-465C-3F548310454A}"/>
              </a:ext>
            </a:extLst>
          </p:cNvPr>
          <p:cNvSpPr txBox="1"/>
          <p:nvPr/>
        </p:nvSpPr>
        <p:spPr>
          <a:xfrm>
            <a:off x="634756" y="-106838"/>
            <a:ext cx="10661317" cy="2088392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3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/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October 31, 2025</a:t>
            </a:r>
            <a:endParaRPr sz="20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3591B-0B77-7FF5-704B-7473CE05EE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9614" y="2092625"/>
            <a:ext cx="10734261" cy="4086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44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66197-6D34-ED45-A6AF-F8802B6F3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676A1A-BC85-88A5-8B56-E5FE2693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9E1E985-6E8A-0E30-D8C8-3BA10CF38EDF}"/>
              </a:ext>
            </a:extLst>
          </p:cNvPr>
          <p:cNvSpPr txBox="1"/>
          <p:nvPr/>
        </p:nvSpPr>
        <p:spPr>
          <a:xfrm>
            <a:off x="639417" y="-97601"/>
            <a:ext cx="10661317" cy="1108637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/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2025-26 Donations Report</a:t>
            </a:r>
            <a:b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October 31,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9EBC4-45E0-C07C-4CC1-10BF437088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4157" y="1011035"/>
            <a:ext cx="9796006" cy="4966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7543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25A86-FD3C-D41B-D0DD-D0CCF67EC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ADF96B-8672-CB36-0A37-F32068AC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E316888-6251-559A-AFD0-2CD4C87204C4}"/>
              </a:ext>
            </a:extLst>
          </p:cNvPr>
          <p:cNvSpPr txBox="1"/>
          <p:nvPr/>
        </p:nvSpPr>
        <p:spPr>
          <a:xfrm>
            <a:off x="639417" y="-97601"/>
            <a:ext cx="10661317" cy="1108637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/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2025-26 Donations Report</a:t>
            </a:r>
            <a:b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October 31,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FFFCA-69D3-7090-7CF9-42732E4EAE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0588" y="1003384"/>
            <a:ext cx="11903101" cy="5652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52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F1674-001C-2D21-B767-3EF66538D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5EA9-20A1-2796-5767-E60589BE4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34" y="597529"/>
            <a:ext cx="8021699" cy="2162449"/>
          </a:xfrm>
        </p:spPr>
        <p:txBody>
          <a:bodyPr>
            <a:noAutofit/>
          </a:bodyPr>
          <a:lstStyle/>
          <a:p>
            <a:pPr marL="12700" marR="5080" algn="ctr">
              <a:lnSpc>
                <a:spcPct val="100000"/>
              </a:lnSpc>
              <a:spcBef>
                <a:spcPts val="0"/>
              </a:spcBef>
            </a:pPr>
            <a:r>
              <a:rPr lang="en-US" sz="4400" spc="-60" dirty="0"/>
              <a:t>Highlights of Interim Financial Report (unaudited)</a:t>
            </a:r>
            <a:br>
              <a:rPr lang="en-US" sz="4400" spc="-60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C03D3-9177-DD3F-74DA-87663AD41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Roboto"/>
                <a:cs typeface="Roboto"/>
              </a:rPr>
              <a:t>October 31, 2025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object 4" descr="Two people looking at computer monitor">
            <a:extLst>
              <a:ext uri="{FF2B5EF4-FFF2-40B4-BE49-F238E27FC236}">
                <a16:creationId xmlns:a16="http://schemas.microsoft.com/office/drawing/2014/main" id="{621E6A20-7D46-1264-0BFB-A1DD62A7834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r="20865"/>
          <a:stretch/>
        </p:blipFill>
        <p:spPr>
          <a:xfrm>
            <a:off x="7974985" y="1548518"/>
            <a:ext cx="4054381" cy="3760963"/>
          </a:xfrm>
          <a:prstGeom prst="ellipse">
            <a:avLst/>
          </a:prstGeom>
          <a:ln w="635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54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302092-0026-74C2-9160-EADB83AB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BCD7D0-3788-B6F9-575E-16F0F7ECE1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9562"/>
            <a:ext cx="10515600" cy="13255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 </a:t>
            </a:r>
            <a:br>
              <a:rPr lang="en-US" dirty="0"/>
            </a:br>
            <a:r>
              <a:rPr lang="en-US" dirty="0"/>
              <a:t>TAX COLLECTIONS COMPARATIVE ANALYSIS </a:t>
            </a:r>
            <a:br>
              <a:rPr lang="en-US" dirty="0"/>
            </a:br>
            <a:r>
              <a:rPr lang="en-US" dirty="0"/>
              <a:t>Fiscal Year-To-Date as of October 31, 2025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CC3D00-5551-0D19-20CC-BABE5CC37547}"/>
              </a:ext>
            </a:extLst>
          </p:cNvPr>
          <p:cNvSpPr/>
          <p:nvPr/>
        </p:nvSpPr>
        <p:spPr>
          <a:xfrm>
            <a:off x="9594258" y="3184078"/>
            <a:ext cx="1208513" cy="48984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$688B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3FF04-9F48-7AE1-A293-67A5B8706AAE}"/>
              </a:ext>
            </a:extLst>
          </p:cNvPr>
          <p:cNvSpPr txBox="1"/>
          <p:nvPr/>
        </p:nvSpPr>
        <p:spPr>
          <a:xfrm>
            <a:off x="769997" y="6027003"/>
            <a:ext cx="4624039" cy="830997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chemeClr val="bg1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chemeClr val="bg1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 dirty="0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4BA298-3082-A812-1E23-243241CAB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276" y="1451807"/>
            <a:ext cx="6991351" cy="454847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E04A8A-F3D3-26DF-E6E3-2EF670245C78}"/>
              </a:ext>
            </a:extLst>
          </p:cNvPr>
          <p:cNvSpPr/>
          <p:nvPr/>
        </p:nvSpPr>
        <p:spPr>
          <a:xfrm>
            <a:off x="4185523" y="2434331"/>
            <a:ext cx="1208513" cy="48984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$688B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463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BD3B9-9A13-278B-5ECF-0EEFF485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9" y="97271"/>
            <a:ext cx="10515600" cy="1278948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INTERIM FINANCIAL REPORT (unaudited) TAX COLLECTIONS </a:t>
            </a:r>
            <a:br>
              <a:rPr lang="en-US" sz="2200" dirty="0"/>
            </a:br>
            <a:r>
              <a:rPr lang="en-US" sz="2200" dirty="0"/>
              <a:t>Fiscal Year-To-Date as of October 31, 2025 </a:t>
            </a:r>
            <a:br>
              <a:rPr lang="en-US" sz="2200" dirty="0"/>
            </a:br>
            <a:r>
              <a:rPr lang="en-US" sz="2200" dirty="0"/>
              <a:t>(2nd month / 12 months)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90CA4-88C2-0112-B205-1E10F4B2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7792-3D4D-E631-3E59-146E641BA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92" y="1231271"/>
            <a:ext cx="10618576" cy="4707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865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241AC-8658-B2A7-868B-9D158BCDA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12AF-15D3-C644-944E-F9F6F7A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9" y="97271"/>
            <a:ext cx="10515600" cy="1278948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INTERIM FINANCIAL REPORT (unaudited) TAX COLLECTIONS </a:t>
            </a:r>
            <a:br>
              <a:rPr lang="en-US" sz="2200" dirty="0"/>
            </a:br>
            <a:r>
              <a:rPr lang="en-US" sz="2200" dirty="0"/>
              <a:t>Fiscal Year-To-Date as of October 31, 2025 </a:t>
            </a:r>
            <a:br>
              <a:rPr lang="en-US" sz="2200" dirty="0"/>
            </a:br>
            <a:r>
              <a:rPr lang="en-US" sz="2200" dirty="0"/>
              <a:t>(2nd month / 12 months)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2855D-9E52-0978-BE55-92646AF5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3821F-B3F3-D4D5-E692-28CE1A9DD7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0831" y="1376219"/>
            <a:ext cx="10515600" cy="447667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85F7267-957C-2BD7-C19A-7B57E6A3711A}"/>
              </a:ext>
            </a:extLst>
          </p:cNvPr>
          <p:cNvSpPr/>
          <p:nvPr/>
        </p:nvSpPr>
        <p:spPr>
          <a:xfrm>
            <a:off x="7581435" y="1003986"/>
            <a:ext cx="685800" cy="566017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2FF961A-360D-CF83-5C89-4803985F4C82}"/>
              </a:ext>
            </a:extLst>
          </p:cNvPr>
          <p:cNvSpPr/>
          <p:nvPr/>
        </p:nvSpPr>
        <p:spPr>
          <a:xfrm rot="5400000">
            <a:off x="10570614" y="3487998"/>
            <a:ext cx="609601" cy="624958"/>
          </a:xfrm>
          <a:prstGeom prst="down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2744B7F-58C7-11B1-129D-05A3746D464A}"/>
              </a:ext>
            </a:extLst>
          </p:cNvPr>
          <p:cNvSpPr/>
          <p:nvPr/>
        </p:nvSpPr>
        <p:spPr>
          <a:xfrm>
            <a:off x="764309" y="6031346"/>
            <a:ext cx="9414164" cy="826654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$850,000/$32,184,041 =  2.64% Collection and assessment costs </a:t>
            </a:r>
          </a:p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054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F577B-4D70-7DEB-1D0E-23B25FF4B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90FA-2139-25F6-CFB0-49F2143E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9" y="97271"/>
            <a:ext cx="10515600" cy="1278948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INTERIM FINANCIAL REPORT (unaudited) TAX COLLECTIONS </a:t>
            </a:r>
            <a:br>
              <a:rPr lang="en-US" sz="2200" dirty="0"/>
            </a:br>
            <a:r>
              <a:rPr lang="en-US" sz="2200" dirty="0"/>
              <a:t>Fiscal Year-To-Date as of October 31, 2025 </a:t>
            </a:r>
            <a:br>
              <a:rPr lang="en-US" sz="2200" dirty="0"/>
            </a:br>
            <a:r>
              <a:rPr lang="en-US" sz="2200" dirty="0"/>
              <a:t>(2nd month / 12 months)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DEAB0-1930-F00E-BA12-F2551F4C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23</a:t>
            </a:fld>
            <a:endParaRPr lang="en-US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CCF0CE0-CE84-BC5A-901D-9A574BAC629E}"/>
              </a:ext>
            </a:extLst>
          </p:cNvPr>
          <p:cNvSpPr/>
          <p:nvPr/>
        </p:nvSpPr>
        <p:spPr>
          <a:xfrm>
            <a:off x="764309" y="6031346"/>
            <a:ext cx="9414164" cy="826654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$850,000/$32,184,041 =  2.64% Collection and assessment costs </a:t>
            </a:r>
          </a:p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92B53-CDF0-751F-5DC8-0D9BF1E36D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7565" y="1376219"/>
            <a:ext cx="10607039" cy="446003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F9EADDF-31EC-A100-6678-3DD3DA7A0010}"/>
              </a:ext>
            </a:extLst>
          </p:cNvPr>
          <p:cNvSpPr/>
          <p:nvPr/>
        </p:nvSpPr>
        <p:spPr>
          <a:xfrm rot="10800000">
            <a:off x="10925747" y="2469679"/>
            <a:ext cx="1155417" cy="485958"/>
          </a:xfrm>
          <a:prstGeom prst="right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465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FA99-7201-CD58-375E-D0A4C81B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6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39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October 31, 2025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6D1126-EE88-3F7E-6DA6-82A919CD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43AF5-66AE-93ED-377F-91F4DC1B28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318" y="1404534"/>
            <a:ext cx="11847444" cy="203567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8F47A5-7A66-9870-3892-69A3EEFBD857}"/>
              </a:ext>
            </a:extLst>
          </p:cNvPr>
          <p:cNvSpPr/>
          <p:nvPr/>
        </p:nvSpPr>
        <p:spPr>
          <a:xfrm>
            <a:off x="1015464" y="3740288"/>
            <a:ext cx="9938863" cy="2550146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A775F-95B3-908B-89C7-0D92E41C8C9D}"/>
              </a:ext>
            </a:extLst>
          </p:cNvPr>
          <p:cNvSpPr txBox="1"/>
          <p:nvPr/>
        </p:nvSpPr>
        <p:spPr>
          <a:xfrm>
            <a:off x="1237673" y="3815032"/>
            <a:ext cx="9938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047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D4D9-C121-9B62-A9F6-9D201904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October 31, 2025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425334-45BA-91E2-7C8C-0AE4F212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7ED60-A139-B848-A62F-270FF7EF71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2964" y="1691353"/>
            <a:ext cx="11446071" cy="4041537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6003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F247-CB25-FA6D-8EEF-0D13DCC1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300" kern="0" dirty="0"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33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3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November 19th</a:t>
            </a:r>
            <a:r>
              <a:rPr lang="en-US" sz="3300" kern="0" dirty="0"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, </a:t>
            </a:r>
            <a:r>
              <a:rPr lang="en-US" sz="3300" dirty="0"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dirty="0">
                <a:ea typeface="Roboto"/>
                <a:cs typeface="Adobe Devanagari" panose="02040503050201020203" pitchFamily="18" charset="0"/>
              </a:rPr>
              <a:t>(unaudited)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160BF8-D647-5908-FF2F-F2990722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F9F313-787D-8D8A-2F45-6565A616A30E}"/>
              </a:ext>
            </a:extLst>
          </p:cNvPr>
          <p:cNvSpPr txBox="1">
            <a:spLocks/>
          </p:cNvSpPr>
          <p:nvPr/>
        </p:nvSpPr>
        <p:spPr>
          <a:xfrm>
            <a:off x="838200" y="26904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8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2A9CB-967F-6D8D-A95F-B50ED2F9ED52}"/>
              </a:ext>
            </a:extLst>
          </p:cNvPr>
          <p:cNvSpPr txBox="1"/>
          <p:nvPr/>
        </p:nvSpPr>
        <p:spPr>
          <a:xfrm>
            <a:off x="1476376" y="2590800"/>
            <a:ext cx="101060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No Budget Amendments for the month of November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303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272F-D729-B102-FBA3-87CB0A358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Education Foundation Update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DBA50-34AB-F001-46F6-B80008605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31,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C9A39-0586-B26B-0BC0-004BE5B67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465" y="4572923"/>
            <a:ext cx="4908481" cy="1763168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20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BBE17-188B-A730-9A76-0F9F9EEA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25" y="0"/>
            <a:ext cx="854298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Statement of Financial Position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1AF51-6BBC-ACE7-55CD-6EE53351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8F9354E-3338-1DD5-4D68-820586C097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5273" y="1108364"/>
            <a:ext cx="7410615" cy="567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DFA697-C505-93D4-68CD-3E9D388CDFEF}"/>
              </a:ext>
            </a:extLst>
          </p:cNvPr>
          <p:cNvSpPr/>
          <p:nvPr/>
        </p:nvSpPr>
        <p:spPr>
          <a:xfrm>
            <a:off x="8438946" y="4528847"/>
            <a:ext cx="3062436" cy="1160753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Net Equity 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</a:rPr>
              <a:t>$233,568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81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C7A2C-AE2A-3199-DAA2-A1B605AC4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4AB2-60E7-04A0-DE08-15E03CD9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983" y="0"/>
            <a:ext cx="6523925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Summary of Foundation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12953E-C9EA-4283-958C-11AAFBFE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AF07F-DF34-C409-559B-4505A0F7BA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7091" y="1323226"/>
            <a:ext cx="11435179" cy="5534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75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8094-80A3-8BCB-405A-85414EC4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292936"/>
            <a:ext cx="10515600" cy="789907"/>
          </a:xfrm>
        </p:spPr>
        <p:txBody>
          <a:bodyPr/>
          <a:lstStyle/>
          <a:p>
            <a:r>
              <a:rPr lang="en-US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oboto"/>
              </a:rPr>
              <a:t>Posted on Our Website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745B05-0F8F-9EC0-4F33-21703E3F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1C69E2-CE42-A5CE-BC29-5139BADEF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2249905" cy="2485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31856C-957A-A76C-F642-131C424B6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731" y="3313229"/>
            <a:ext cx="2249905" cy="2593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51F2D6-E9C9-C5AF-9CE8-87EF21CE3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075" y="3306004"/>
            <a:ext cx="2363233" cy="2608265"/>
          </a:xfrm>
          <a:prstGeom prst="rect">
            <a:avLst/>
          </a:prstGeom>
        </p:spPr>
      </p:pic>
      <p:pic>
        <p:nvPicPr>
          <p:cNvPr id="18" name="Picture 17" descr="A logo with a star and a circle&#10;&#10;AI-generated content may be incorrect.">
            <a:extLst>
              <a:ext uri="{FF2B5EF4-FFF2-40B4-BE49-F238E27FC236}">
                <a16:creationId xmlns:a16="http://schemas.microsoft.com/office/drawing/2014/main" id="{759CAAF1-53E8-8670-965B-6AD6FF0BA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747" y="3306004"/>
            <a:ext cx="2478505" cy="2593813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id="{FF4BEF18-A59D-A84C-FA75-ED045E9DF11A}"/>
              </a:ext>
            </a:extLst>
          </p:cNvPr>
          <p:cNvSpPr txBox="1"/>
          <p:nvPr/>
        </p:nvSpPr>
        <p:spPr>
          <a:xfrm>
            <a:off x="310181" y="1082843"/>
            <a:ext cx="9967293" cy="13619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2000" b="1" u="sng" spc="-5" dirty="0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2000" b="1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2000" b="1" spc="-5" dirty="0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2000" b="1" u="sng" spc="-5" dirty="0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226CD1-5056-CB22-B445-B983E6ACC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2690" y="3306005"/>
            <a:ext cx="2363233" cy="2606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38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F4E3-36DB-E5C6-DBA0-4BDBB8C90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641F-375E-39BC-972C-240727C3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727" y="0"/>
            <a:ext cx="720436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Transaction Detail by Inflow &amp; Outflow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38E87-2787-2EFA-0ED5-E3207630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A849D-25B9-AA4E-FC5C-8E1AE4EACE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0909" y="1325563"/>
            <a:ext cx="11656291" cy="5408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3921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8072-BE5D-C918-0BAC-6A2E816CCF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PFC &amp; LEASE REVENUE PROJECTS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79A5C-C5BC-8EBB-1D68-2BDFFD1B0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31, 2025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278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52" y="1122363"/>
            <a:ext cx="6664126" cy="2387600"/>
          </a:xfrm>
        </p:spPr>
        <p:txBody>
          <a:bodyPr anchor="b">
            <a:normAutofit fontScale="90000"/>
          </a:bodyPr>
          <a:lstStyle/>
          <a:p>
            <a:br>
              <a:rPr lang="en-US" sz="3334" dirty="0"/>
            </a:br>
            <a:r>
              <a:rPr lang="en-US" sz="4467" dirty="0">
                <a:latin typeface="Arial Black" panose="020B0A04020102020204" pitchFamily="34" charset="0"/>
              </a:rPr>
              <a:t>Small Business Report FY2025-26</a:t>
            </a:r>
            <a:br>
              <a:rPr lang="en-US" sz="4467" dirty="0">
                <a:latin typeface="Arial Black" panose="020B0A04020102020204" pitchFamily="34" charset="0"/>
              </a:rPr>
            </a:br>
            <a:r>
              <a:rPr lang="en-US" sz="4467" dirty="0"/>
              <a:t>09/01/25 to 08/31/26</a:t>
            </a:r>
            <a:br>
              <a:rPr lang="en-US" sz="4467" dirty="0">
                <a:latin typeface="Arial Black" panose="020B0A04020102020204" pitchFamily="34" charset="0"/>
              </a:rPr>
            </a:br>
            <a:r>
              <a:rPr lang="en-US" sz="2933" dirty="0"/>
              <a:t> </a:t>
            </a:r>
            <a:br>
              <a:rPr lang="en-US" sz="1933" dirty="0"/>
            </a:br>
            <a:endParaRPr lang="en-US" sz="1933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C67684-69B6-8FA4-95B6-7FACACC17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Submitted by: </a:t>
            </a:r>
          </a:p>
          <a:p>
            <a:r>
              <a:rPr lang="en-US" sz="2667" dirty="0"/>
              <a:t>Dr. Edna E. Johnson, </a:t>
            </a:r>
          </a:p>
          <a:p>
            <a:r>
              <a:rPr lang="en-US" sz="2667" dirty="0"/>
              <a:t>Procurement Services Director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7" name="object 7"/>
          <p:cNvSpPr txBox="1"/>
          <p:nvPr/>
        </p:nvSpPr>
        <p:spPr>
          <a:xfrm>
            <a:off x="925210" y="651892"/>
            <a:ext cx="4337050" cy="592962"/>
          </a:xfrm>
          <a:prstGeom prst="rect">
            <a:avLst/>
          </a:prstGeom>
        </p:spPr>
        <p:txBody>
          <a:bodyPr vert="horz" wrap="square" lIns="0" tIns="122343" rIns="0" bIns="0" rtlCol="0">
            <a:spAutoFit/>
          </a:bodyPr>
          <a:lstStyle/>
          <a:p>
            <a:pPr marL="8467">
              <a:spcBef>
                <a:spcPts val="963"/>
              </a:spcBef>
            </a:pPr>
            <a:r>
              <a:rPr sz="1400" b="1" spc="2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400" b="1" spc="5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400" b="1" spc="23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400" b="1" spc="53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400" b="1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400" b="1" spc="53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400" b="1" spc="23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400" b="1" spc="53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400" b="1" spc="2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400">
              <a:latin typeface="Roboto"/>
              <a:cs typeface="Roboto"/>
            </a:endParaRPr>
          </a:p>
          <a:p>
            <a:pPr marL="8467">
              <a:spcBef>
                <a:spcPts val="683"/>
              </a:spcBef>
            </a:pPr>
            <a:r>
              <a:rPr sz="1067" spc="13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3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3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7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3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7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3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7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7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067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38" y="228600"/>
            <a:ext cx="5010222" cy="5910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19592"/>
            <a:ext cx="5140799" cy="43309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6199051" y="228600"/>
            <a:ext cx="4876800" cy="132724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2933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933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for Construction</a:t>
            </a:r>
            <a:endParaRPr lang="en-US" sz="2933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1DE4D1-FCDC-7297-BC5C-168BABF8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6096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4815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30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46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61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76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91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707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522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27" y="1561763"/>
            <a:ext cx="5513373" cy="543262"/>
          </a:xfrm>
        </p:spPr>
        <p:txBody>
          <a:bodyPr vert="horz" lIns="60960" tIns="30480" rIns="60960" bIns="30480" rtlCol="0" anchor="ctr">
            <a:normAutofit/>
          </a:bodyPr>
          <a:lstStyle/>
          <a:p>
            <a:r>
              <a:rPr lang="en-US" sz="3334" dirty="0">
                <a:solidFill>
                  <a:schemeClr val="tx1"/>
                </a:solidFill>
              </a:rPr>
              <a:t>Content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88EC27-A2EB-47DD-9727-FE9B21AA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fld id="{19B51A1E-902D-48AF-9020-955120F399B6}" type="slidenum">
              <a:rPr lang="en-US" noProof="0" smtClean="0"/>
              <a:pPr>
                <a:spcAft>
                  <a:spcPts val="400"/>
                </a:spcAft>
              </a:pPr>
              <a:t>34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736" y="2550087"/>
            <a:ext cx="8342313" cy="2411413"/>
          </a:xfrm>
        </p:spPr>
        <p:txBody>
          <a:bodyPr vert="horz" lIns="60960" tIns="30480" rIns="60960" bIns="30480" rtlCol="0">
            <a:normAutofit/>
          </a:bodyPr>
          <a:lstStyle/>
          <a:p>
            <a:pPr marL="609630"/>
            <a:r>
              <a:rPr lang="en-US" sz="2933" dirty="0"/>
              <a:t>Small Business Expenditures for FY2025-26 Year to Date (09/01/25 to 10/31/25)</a:t>
            </a:r>
          </a:p>
          <a:p>
            <a:pPr marL="609630"/>
            <a:r>
              <a:rPr lang="en-US" sz="2933" dirty="0"/>
              <a:t>Graphic </a:t>
            </a:r>
          </a:p>
          <a:p>
            <a:pPr marL="609630"/>
            <a:r>
              <a:rPr lang="en-US" sz="2933" dirty="0"/>
              <a:t>List of Small Businesses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BD2E78-931D-80D9-8E22-9053424D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625" y="314731"/>
            <a:ext cx="8627165" cy="71894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67" dirty="0"/>
            </a:br>
            <a:r>
              <a:rPr lang="en-US" sz="3700" dirty="0">
                <a:solidFill>
                  <a:schemeClr val="bg1"/>
                </a:solidFill>
              </a:rPr>
              <a:t>Expenditures FY 2025-26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> (09/01/25 to 08/31/2026) </a:t>
            </a:r>
            <a:br>
              <a:rPr lang="en-US" sz="3667" dirty="0"/>
            </a:br>
            <a:endParaRPr lang="en-US" sz="3667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E3331-A0DF-E6C4-C302-A904B91D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738E6-D7C9-FDC9-E9A3-92646DD791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1419" y="1423109"/>
            <a:ext cx="11314706" cy="4712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4106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3B608-0921-9E84-FA74-AD8D22BA9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7DD2DC9-CD77-C32D-848F-AD5889A0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3667" dirty="0"/>
            </a:br>
            <a:endParaRPr lang="en-US" sz="3667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1DBD1-0D0D-F101-21E6-50FF765D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650" y="6220142"/>
            <a:ext cx="6394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36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568FB-2515-28DA-6BC6-8D724F1E2960}"/>
              </a:ext>
            </a:extLst>
          </p:cNvPr>
          <p:cNvSpPr txBox="1"/>
          <p:nvPr/>
        </p:nvSpPr>
        <p:spPr>
          <a:xfrm rot="10800000" flipV="1">
            <a:off x="4013650" y="-69463"/>
            <a:ext cx="65221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List of Small Businesses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FY 2025-26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4F211-5FF6-1226-18B9-93F99B6F95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5517" y="1653569"/>
            <a:ext cx="11290852" cy="3642000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702C8CE-F519-2DF8-A882-8309189C182F}"/>
              </a:ext>
            </a:extLst>
          </p:cNvPr>
          <p:cNvSpPr txBox="1">
            <a:spLocks/>
          </p:cNvSpPr>
          <p:nvPr/>
        </p:nvSpPr>
        <p:spPr>
          <a:xfrm>
            <a:off x="8822635" y="6442834"/>
            <a:ext cx="63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8629736" y="2147729"/>
            <a:ext cx="3449053" cy="2338584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As of October 31, 2025</a:t>
            </a:r>
            <a:endParaRPr lang="en-US" sz="2667" b="1" dirty="0">
              <a:solidFill>
                <a:srgbClr val="002856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37</a:t>
            </a:fld>
            <a:endParaRPr lang="en-US" sz="1867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842554" y="85504"/>
            <a:ext cx="10648406" cy="1077218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$11,172,589 Awarded on Jan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6295830" y="5962185"/>
              <a:ext cx="240" cy="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9830" y="5926185"/>
                <a:ext cx="72000" cy="721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82042" y="1503730"/>
            <a:ext cx="6264901" cy="5026136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1F8F849-64D1-B02A-C800-67C0B168F8A4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37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8357937" y="2109537"/>
            <a:ext cx="3376863" cy="2792679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Retainage Payable </a:t>
            </a:r>
          </a:p>
          <a:p>
            <a:pPr algn="ctr"/>
            <a:endParaRPr lang="en-US" sz="2667" b="1" dirty="0">
              <a:solidFill>
                <a:srgbClr val="002856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As of October 31, 2025</a:t>
            </a:r>
            <a:endParaRPr lang="en-US" sz="2667" b="1" dirty="0">
              <a:solidFill>
                <a:srgbClr val="002856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38</a:t>
            </a:fld>
            <a:endParaRPr lang="en-US" sz="1867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798400" y="350660"/>
            <a:ext cx="7955201" cy="8309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 MTN NOTES/2020 PFC BONDS </a:t>
            </a:r>
          </a:p>
          <a:p>
            <a:pPr algn="ctr"/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Pending Retainage Payable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6295830" y="5962185"/>
              <a:ext cx="240" cy="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9830" y="5926185"/>
                <a:ext cx="72000" cy="721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56141" y="1518940"/>
            <a:ext cx="7539659" cy="3967021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BD0B05B-598B-7A76-E33F-88659B933049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38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614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E55343-05BA-88A0-56E9-0AFEFB93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8F9A9E-6521-3B02-DFC4-8B172A7896A5}"/>
              </a:ext>
            </a:extLst>
          </p:cNvPr>
          <p:cNvSpPr txBox="1"/>
          <p:nvPr/>
        </p:nvSpPr>
        <p:spPr>
          <a:xfrm>
            <a:off x="931177" y="327171"/>
            <a:ext cx="10628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Arbitrage Calculations for 2020 Bond Issues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3434A-579D-AC75-F736-2FDEA8346F04}"/>
              </a:ext>
            </a:extLst>
          </p:cNvPr>
          <p:cNvSpPr txBox="1"/>
          <p:nvPr/>
        </p:nvSpPr>
        <p:spPr>
          <a:xfrm>
            <a:off x="453005" y="1096612"/>
            <a:ext cx="1110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Calculations have been prepared for the 5</a:t>
            </a:r>
            <a:r>
              <a:rPr lang="en-US" baseline="30000" dirty="0"/>
              <a:t>th</a:t>
            </a:r>
            <a:r>
              <a:rPr lang="en-US" dirty="0"/>
              <a:t> year required review. </a:t>
            </a:r>
          </a:p>
          <a:p>
            <a:r>
              <a:rPr lang="en-US" dirty="0"/>
              <a:t>HCDE is estimating a payment of $101,809 to the IRS for arbitrage interest above the bond yield.  Funds were reserved for this contingency and were reduced from $281,000 initially.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79147-BB88-BBA9-A788-AE7782C59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72" y="2097248"/>
            <a:ext cx="11107023" cy="375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8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0C60E66-B7E7-F252-9379-9627E8692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68" y="974520"/>
            <a:ext cx="7363388" cy="3002775"/>
          </a:xfrm>
        </p:spPr>
        <p:txBody>
          <a:bodyPr anchor="t">
            <a:normAutofit fontScale="70000" lnSpcReduction="20000"/>
          </a:bodyPr>
          <a:lstStyle/>
          <a:p>
            <a:pPr marL="339725" marR="2479675" indent="-3397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$683 in tax revenue this month</a:t>
            </a:r>
          </a:p>
          <a:p>
            <a:pPr marL="339725" marR="2479675" indent="-3397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Next Debt Svc payment is Feb 2026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GF Revenues at  </a:t>
            </a:r>
            <a:r>
              <a:rPr lang="en-US" b="1" spc="-5" dirty="0">
                <a:solidFill>
                  <a:srgbClr val="FF0000"/>
                </a:solidFill>
                <a:latin typeface="Roboto"/>
                <a:cs typeface="Roboto"/>
              </a:rPr>
              <a:t>10%</a:t>
            </a:r>
            <a:endParaRPr lang="en-US" b="1" spc="-5" dirty="0">
              <a:solidFill>
                <a:schemeClr val="tx1"/>
              </a:solidFill>
              <a:latin typeface="Roboto"/>
              <a:cs typeface="Roboto"/>
            </a:endParaRP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GF Expenditures at </a:t>
            </a:r>
            <a:r>
              <a:rPr lang="en-US" b="1" spc="-5" dirty="0">
                <a:solidFill>
                  <a:srgbClr val="FF0000"/>
                </a:solidFill>
                <a:latin typeface="Roboto"/>
                <a:cs typeface="Roboto"/>
              </a:rPr>
              <a:t>19%</a:t>
            </a:r>
            <a:endParaRPr lang="en-US" b="1" spc="-5" dirty="0">
              <a:solidFill>
                <a:schemeClr val="tx1"/>
              </a:solidFill>
              <a:latin typeface="Roboto"/>
              <a:cs typeface="Roboto"/>
            </a:endParaRP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  <a:tabLst>
                <a:tab pos="3827463" algn="l"/>
              </a:tabLst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$35M in Equity(F Bal) as of October 2025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$14,426 October Donations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Values at $</a:t>
            </a:r>
            <a:r>
              <a:rPr lang="en-US" b="1" spc="-5" dirty="0">
                <a:solidFill>
                  <a:srgbClr val="FF0000"/>
                </a:solidFill>
                <a:latin typeface="Roboto"/>
                <a:cs typeface="Roboto"/>
              </a:rPr>
              <a:t>688B</a:t>
            </a: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 as</a:t>
            </a:r>
            <a:r>
              <a:rPr lang="en-US" b="1" spc="-5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Projected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Choice at $1.8M Benefit </a:t>
            </a:r>
            <a:r>
              <a:rPr lang="en-US" sz="3200" b="1" spc="-5" dirty="0">
                <a:solidFill>
                  <a:schemeClr val="tx1"/>
                </a:solidFill>
                <a:latin typeface="Roboto"/>
                <a:cs typeface="Roboto"/>
              </a:rPr>
              <a:t>Variance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29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 Foundation at $233K in Equity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F76BC-5AF4-B015-96A7-C5E1AC441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136" y="928315"/>
            <a:ext cx="6149191" cy="287624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31% small business - October 2025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99% Irvington Project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Phase I Projects – just pending retainage release and closeout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Arbitrage payment due on Jan 31</a:t>
            </a:r>
            <a:r>
              <a:rPr lang="en-US" b="1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$101,820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775246-965B-7F7A-9064-4A71770F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2B813CD-990A-A23E-5927-8704F1BE6650}"/>
              </a:ext>
            </a:extLst>
          </p:cNvPr>
          <p:cNvSpPr txBox="1">
            <a:spLocks/>
          </p:cNvSpPr>
          <p:nvPr/>
        </p:nvSpPr>
        <p:spPr>
          <a:xfrm>
            <a:off x="230704" y="82461"/>
            <a:ext cx="113442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8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Top 13 Highlight points for October 2025</a:t>
            </a:r>
            <a:endParaRPr lang="en-US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388DE-1410-BDD2-BE34-2F671CA9445B}"/>
              </a:ext>
            </a:extLst>
          </p:cNvPr>
          <p:cNvSpPr txBox="1"/>
          <p:nvPr/>
        </p:nvSpPr>
        <p:spPr>
          <a:xfrm>
            <a:off x="319708" y="4369676"/>
            <a:ext cx="11524629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Outlook   Trend :  Finance         -   Tax Revenues being received – Projected to utilize fund balance for operations given unrealized revenues (Unassigned projected $24M)</a:t>
            </a:r>
          </a:p>
          <a:p>
            <a:r>
              <a:rPr lang="en-US" b="1" dirty="0"/>
              <a:t>                                                             Revenues and exp. Below target</a:t>
            </a:r>
          </a:p>
          <a:p>
            <a:r>
              <a:rPr lang="en-US" b="1" dirty="0"/>
              <a:t>                                 Operations  -    Normal Operations</a:t>
            </a:r>
          </a:p>
          <a:p>
            <a:r>
              <a:rPr lang="en-US" b="1" dirty="0"/>
              <a:t>                                 Legislative   -    Assessing Impact to HCDE</a:t>
            </a:r>
          </a:p>
          <a:p>
            <a:r>
              <a:rPr lang="en-US" b="1" dirty="0"/>
              <a:t>                                 Finance        -    Assessing grant awards pending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74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8117305" y="2336125"/>
            <a:ext cx="3962400" cy="1430392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As of October 31, 2025</a:t>
            </a:r>
            <a:endParaRPr lang="en-US" sz="2667" b="1" dirty="0">
              <a:solidFill>
                <a:srgbClr val="002856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40</a:t>
            </a:fld>
            <a:endParaRPr lang="en-US" sz="1867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842554" y="85504"/>
            <a:ext cx="10648406" cy="1323439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6295830" y="5962185"/>
              <a:ext cx="240" cy="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9830" y="5926185"/>
                <a:ext cx="72000" cy="721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86247" y="1636240"/>
            <a:ext cx="7251590" cy="5087665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D56F-37B6-BBC6-CE06-5AE67FC31E44}"/>
              </a:ext>
            </a:extLst>
          </p:cNvPr>
          <p:cNvSpPr txBox="1"/>
          <p:nvPr/>
        </p:nvSpPr>
        <p:spPr>
          <a:xfrm>
            <a:off x="8866909" y="399326"/>
            <a:ext cx="231589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1F6CB01-471A-81B9-4B58-09FD44105F8E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40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8156617" y="2872199"/>
            <a:ext cx="3962400" cy="1430392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Retainage Payable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As of October 31, 2025</a:t>
            </a:r>
            <a:endParaRPr lang="en-US" sz="2667" b="1" dirty="0">
              <a:solidFill>
                <a:srgbClr val="002856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41</a:t>
            </a:fld>
            <a:endParaRPr lang="en-US" sz="1867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842554" y="85504"/>
            <a:ext cx="10648406" cy="193899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6295830" y="5962185"/>
              <a:ext cx="240" cy="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9830" y="5926185"/>
                <a:ext cx="72000" cy="721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198" y="2600330"/>
            <a:ext cx="7521933" cy="3313907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C17B-8D0D-58FD-0792-051E50EFFE99}"/>
              </a:ext>
            </a:extLst>
          </p:cNvPr>
          <p:cNvSpPr txBox="1"/>
          <p:nvPr/>
        </p:nvSpPr>
        <p:spPr>
          <a:xfrm>
            <a:off x="9088582" y="673140"/>
            <a:ext cx="223981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E1B0E7D-B0FC-9DE2-F080-D674BFDB4224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41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8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196103" y="0"/>
            <a:ext cx="12202207" cy="605422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2933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2933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282290" y="76200"/>
            <a:ext cx="9627420" cy="976296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October 31,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42</a:t>
            </a:fld>
            <a:endParaRPr lang="en-US" sz="1867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775" y="1247774"/>
            <a:ext cx="12293535" cy="5253875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0F2EAB0-A157-4987-1754-6F531B4EBDA8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42</a:t>
            </a:fld>
            <a:endParaRPr lang="en-US" sz="1867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D1FD6-5604-2B97-4C47-04925072197A}"/>
              </a:ext>
            </a:extLst>
          </p:cNvPr>
          <p:cNvSpPr txBox="1"/>
          <p:nvPr/>
        </p:nvSpPr>
        <p:spPr>
          <a:xfrm>
            <a:off x="5043340" y="5759777"/>
            <a:ext cx="564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Arbitrage payment due on Jan 31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- $101,820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1370" y="0"/>
            <a:ext cx="12202207" cy="605422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2933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2933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973531" y="163286"/>
            <a:ext cx="9627420" cy="976296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October 31,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43</a:t>
            </a:fld>
            <a:endParaRPr lang="en-US" sz="1867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7945" y="1247095"/>
            <a:ext cx="11450229" cy="5254555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DB0A3C7-E9BE-01D8-FD54-E919F8CB94E6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43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1CCD1F-0C40-2801-EF2C-98DA15EF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70" y="40652"/>
            <a:ext cx="9912653" cy="780276"/>
          </a:xfrm>
        </p:spPr>
        <p:txBody>
          <a:bodyPr/>
          <a:lstStyle/>
          <a:p>
            <a:r>
              <a:rPr lang="en-US" dirty="0"/>
              <a:t>Maintenance Notes 2024 – Projects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17DACF-2BE0-9BFF-34CB-D84053B159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8832" y="820929"/>
            <a:ext cx="11680545" cy="5293624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2B327E-3913-C31A-06E7-0BBAA20C02BE}"/>
              </a:ext>
            </a:extLst>
          </p:cNvPr>
          <p:cNvSpPr txBox="1">
            <a:spLocks/>
          </p:cNvSpPr>
          <p:nvPr/>
        </p:nvSpPr>
        <p:spPr>
          <a:xfrm>
            <a:off x="11848011" y="6483176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44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606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B071-BF91-8015-309C-0FC3579E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97" y="84679"/>
            <a:ext cx="10133105" cy="667173"/>
          </a:xfrm>
        </p:spPr>
        <p:txBody>
          <a:bodyPr>
            <a:normAutofit fontScale="90000"/>
          </a:bodyPr>
          <a:lstStyle/>
          <a:p>
            <a:r>
              <a:rPr lang="en-US"/>
              <a:t>Maintenance Notes 2024 – Projects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7F1B6-AFA7-32FF-E866-64457FC649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102" y="811033"/>
            <a:ext cx="11949795" cy="54068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40753-09EB-000C-6A39-F8FE203FC9F5}"/>
              </a:ext>
            </a:extLst>
          </p:cNvPr>
          <p:cNvSpPr txBox="1">
            <a:spLocks/>
          </p:cNvSpPr>
          <p:nvPr/>
        </p:nvSpPr>
        <p:spPr>
          <a:xfrm>
            <a:off x="11848011" y="6570742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45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123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6AA0-626C-D3BD-4EA5-1D10DC90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dirty="0"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  <a:br>
              <a:rPr lang="en-US" dirty="0">
                <a:latin typeface="Roboto"/>
                <a:ea typeface="Roboto"/>
                <a:cs typeface="Adobe Devanagari" panose="02040503050201020203" pitchFamily="18" charset="0"/>
              </a:rPr>
            </a:br>
            <a:r>
              <a:rPr lang="en-US" dirty="0">
                <a:latin typeface="Roboto"/>
                <a:ea typeface="Roboto"/>
                <a:cs typeface="Adobe Devanagari" panose="02040503050201020203" pitchFamily="18" charset="0"/>
              </a:rPr>
              <a:t>As of October 31,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38AB03-39EB-416A-B573-29E2A539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295DE-AC0A-F8C2-A97B-75B0651DD4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431" y="1542554"/>
            <a:ext cx="11225137" cy="405516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868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AAB3F-8539-FCA0-2E80-350835A5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235" y="6107872"/>
            <a:ext cx="639417" cy="365125"/>
          </a:xfrm>
        </p:spPr>
        <p:txBody>
          <a:bodyPr/>
          <a:lstStyle/>
          <a:p>
            <a:fld id="{F3065728-08E2-384A-AA5C-1D59EF381DCC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49C49-29A2-CB4C-948D-4074AFF53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326" y="101220"/>
            <a:ext cx="8143434" cy="675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92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1" y="1"/>
            <a:ext cx="12192000" cy="67818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282290" y="76200"/>
            <a:ext cx="9627420" cy="55625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67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071032"/>
            <a:ext cx="12141200" cy="2385932"/>
          </a:xfrm>
          <a:prstGeom prst="rect">
            <a:avLst/>
          </a:prstGeom>
        </p:spPr>
        <p:txBody>
          <a:bodyPr vert="horz" wrap="square" lIns="0" tIns="8467" rIns="0" bIns="0" rtlCol="0" anchor="t">
            <a:spAutoFit/>
          </a:bodyPr>
          <a:lstStyle/>
          <a:p>
            <a:pPr marL="8467" marR="3387" algn="ctr">
              <a:lnSpc>
                <a:spcPct val="116100"/>
              </a:lnSpc>
              <a:spcBef>
                <a:spcPts val="67"/>
              </a:spcBef>
            </a:pPr>
            <a:r>
              <a:rPr lang="en-US" sz="2667" b="1" spc="17" dirty="0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8467" marR="3387" algn="ctr">
              <a:lnSpc>
                <a:spcPct val="116100"/>
              </a:lnSpc>
              <a:spcBef>
                <a:spcPts val="67"/>
              </a:spcBef>
            </a:pPr>
            <a:r>
              <a:rPr lang="en-US" sz="2667" b="1" spc="17" dirty="0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8467" marR="3387" algn="ctr">
              <a:lnSpc>
                <a:spcPct val="116100"/>
              </a:lnSpc>
              <a:spcBef>
                <a:spcPts val="67"/>
              </a:spcBef>
            </a:pPr>
            <a:r>
              <a:rPr lang="en-US" sz="2667" b="1" spc="17" dirty="0">
                <a:solidFill>
                  <a:srgbClr val="13110E"/>
                </a:solidFill>
                <a:cs typeface="Roboto"/>
              </a:rPr>
              <a:t>/s/ Marcia Leiva, MBA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4394200"/>
            <a:ext cx="2058366" cy="73776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800" y="4219932"/>
            <a:ext cx="2707844" cy="737766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2A367E7-8B75-FD70-2444-87E26B55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48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A774-25D9-1E7E-8CC1-02AC1DEB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440"/>
            <a:ext cx="2637064" cy="1854959"/>
          </a:xfrm>
        </p:spPr>
        <p:txBody>
          <a:bodyPr>
            <a:normAutofit fontScale="90000"/>
          </a:bodyPr>
          <a:lstStyle/>
          <a:p>
            <a:r>
              <a:rPr lang="en-US" dirty="0"/>
              <a:t>ASBO  Pinnacle Award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1BC92-DB91-D5DF-FF2C-2E05CCF5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AE06B-CB38-4401-ECBA-CD927AB93853}"/>
              </a:ext>
            </a:extLst>
          </p:cNvPr>
          <p:cNvSpPr txBox="1"/>
          <p:nvPr/>
        </p:nvSpPr>
        <p:spPr>
          <a:xfrm>
            <a:off x="9394373" y="261257"/>
            <a:ext cx="2637064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#2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9193C-5D68-089F-1A00-500AD270B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809" y="202440"/>
            <a:ext cx="6261613" cy="6394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10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3B5F-E934-AB09-4F99-370E2F8A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HCDE receives financial reporting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EBBA2-A3D1-2E97-D5EA-EAD647BBD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1970"/>
            <a:ext cx="5181600" cy="139574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HCDE received the ASBO Award for   </a:t>
            </a:r>
            <a:r>
              <a:rPr lang="en-US" b="1" dirty="0">
                <a:solidFill>
                  <a:srgbClr val="FF0000"/>
                </a:solidFill>
              </a:rPr>
              <a:t>FY 24-25 </a:t>
            </a:r>
            <a:r>
              <a:rPr lang="en-US" b="1" dirty="0"/>
              <a:t>&amp; </a:t>
            </a:r>
            <a:r>
              <a:rPr lang="en-US" b="1" dirty="0">
                <a:solidFill>
                  <a:srgbClr val="7030A0"/>
                </a:solidFill>
              </a:rPr>
              <a:t>FY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25-26 </a:t>
            </a:r>
            <a:r>
              <a:rPr lang="en-US" b="1" dirty="0"/>
              <a:t>Annual Budget</a:t>
            </a:r>
          </a:p>
          <a:p>
            <a:r>
              <a:rPr lang="en-US" b="1" dirty="0"/>
              <a:t>HCDE received the ASBO Award for Financial Reporting </a:t>
            </a:r>
            <a:r>
              <a:rPr lang="en-US" b="1" dirty="0">
                <a:solidFill>
                  <a:srgbClr val="FF0000"/>
                </a:solidFill>
              </a:rPr>
              <a:t>FY 23-24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C3C22-08AC-5C8C-0227-642FD0A7A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99559" cy="13255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HCDE received the GFOA Award for </a:t>
            </a:r>
            <a:r>
              <a:rPr lang="en-US" b="1" dirty="0">
                <a:solidFill>
                  <a:srgbClr val="FF0000"/>
                </a:solidFill>
              </a:rPr>
              <a:t>FY 24-25 </a:t>
            </a:r>
            <a:r>
              <a:rPr lang="en-US" b="1" dirty="0"/>
              <a:t>Annual Budget </a:t>
            </a:r>
          </a:p>
          <a:p>
            <a:r>
              <a:rPr lang="en-US" b="1" dirty="0"/>
              <a:t>HCDE received the GFOA Award for Certificate of Financial Reporting for             </a:t>
            </a:r>
            <a:r>
              <a:rPr lang="en-US" b="1" dirty="0">
                <a:solidFill>
                  <a:srgbClr val="FF0000"/>
                </a:solidFill>
              </a:rPr>
              <a:t>FY 23-24</a:t>
            </a:r>
          </a:p>
          <a:p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C186E-C459-9195-DC1C-85E92D5D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C1181-AA32-FF22-5428-347B9A95207B}"/>
              </a:ext>
            </a:extLst>
          </p:cNvPr>
          <p:cNvSpPr txBox="1"/>
          <p:nvPr/>
        </p:nvSpPr>
        <p:spPr>
          <a:xfrm>
            <a:off x="1048624" y="3429000"/>
            <a:ext cx="4244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HCDE submitted for two awards from TASBO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AOM Purchasing Award</a:t>
            </a:r>
          </a:p>
          <a:p>
            <a:r>
              <a:rPr lang="en-US" b="1" dirty="0">
                <a:solidFill>
                  <a:srgbClr val="FF0000"/>
                </a:solidFill>
              </a:rPr>
              <a:t>AEFP  Financial Performance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Projected for December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F22CBE-06F4-2464-A9DD-96A9D9C4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556" y="3621630"/>
            <a:ext cx="1767993" cy="1646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ED9A98-0664-A9A7-DB58-C6935B2E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86" y="3606389"/>
            <a:ext cx="1767993" cy="16613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6B30B9-24F8-805B-9BDC-D9D24A4BD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71" y="433494"/>
            <a:ext cx="1348857" cy="11888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295F16-C54B-1AA7-3803-E250FD827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6416" y="371294"/>
            <a:ext cx="103641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6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40DE1-9979-8195-27EF-1CF3970A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34B3E-EC14-07E6-B2E4-1D3A64579740}"/>
              </a:ext>
            </a:extLst>
          </p:cNvPr>
          <p:cNvSpPr txBox="1"/>
          <p:nvPr/>
        </p:nvSpPr>
        <p:spPr>
          <a:xfrm>
            <a:off x="0" y="1697145"/>
            <a:ext cx="5255490" cy="1336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2000" b="1" i="1" spc="60" dirty="0">
                <a:solidFill>
                  <a:srgbClr val="332440"/>
                </a:solidFill>
                <a:latin typeface="Roboto"/>
              </a:rPr>
              <a:t>October 31, 2025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27CEA7-E31F-423A-6EBD-B6264D040013}"/>
              </a:ext>
            </a:extLst>
          </p:cNvPr>
          <p:cNvSpPr/>
          <p:nvPr/>
        </p:nvSpPr>
        <p:spPr>
          <a:xfrm>
            <a:off x="496140" y="3526713"/>
            <a:ext cx="4545643" cy="326243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B329CE-05A9-C525-A324-008B5E987EC5}"/>
              </a:ext>
            </a:extLst>
          </p:cNvPr>
          <p:cNvSpPr txBox="1"/>
          <p:nvPr/>
        </p:nvSpPr>
        <p:spPr>
          <a:xfrm>
            <a:off x="746620" y="3649211"/>
            <a:ext cx="2984630" cy="32624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Total Assets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   </a:t>
            </a:r>
          </a:p>
          <a:p>
            <a:r>
              <a:rPr lang="en-US" sz="2400" b="1" dirty="0">
                <a:solidFill>
                  <a:srgbClr val="332440"/>
                </a:solidFill>
              </a:rPr>
              <a:t>	$ 39,056,025</a:t>
            </a:r>
          </a:p>
          <a:p>
            <a:endParaRPr lang="en-US" sz="2400" b="1" dirty="0">
              <a:solidFill>
                <a:srgbClr val="332440"/>
              </a:solidFill>
            </a:endParaRPr>
          </a:p>
          <a:p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Total Liabilities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   </a:t>
            </a:r>
          </a:p>
          <a:p>
            <a:r>
              <a:rPr lang="en-US" sz="2400" b="1" dirty="0">
                <a:solidFill>
                  <a:srgbClr val="332440"/>
                </a:solidFill>
              </a:rPr>
              <a:t>	$ 1,944,575</a:t>
            </a:r>
          </a:p>
          <a:p>
            <a:endParaRPr lang="en-US" sz="24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Total Fund Equity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2400" b="1" dirty="0">
                <a:solidFill>
                  <a:srgbClr val="332440"/>
                </a:solidFill>
              </a:rPr>
              <a:t>	$36,208,121</a:t>
            </a:r>
          </a:p>
          <a:p>
            <a:endParaRPr lang="en-US" sz="1400" b="1" dirty="0">
              <a:solidFill>
                <a:srgbClr val="33244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289948-153F-AB6C-C996-6554DC7951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55490" y="540689"/>
            <a:ext cx="6639661" cy="5876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33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7D6838-40F0-DC8D-DC44-C4023051F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6414" y="6290434"/>
            <a:ext cx="443238" cy="365125"/>
          </a:xfrm>
        </p:spPr>
        <p:txBody>
          <a:bodyPr/>
          <a:lstStyle/>
          <a:p>
            <a:fld id="{F3065728-08E2-384A-AA5C-1D59EF381DCC}" type="slidenum">
              <a:rPr lang="en-US" smtClean="0"/>
              <a:t>8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D87DFCF-1D55-1BA3-CEBB-2827B8A825BE}"/>
              </a:ext>
            </a:extLst>
          </p:cNvPr>
          <p:cNvSpPr txBox="1">
            <a:spLocks/>
          </p:cNvSpPr>
          <p:nvPr/>
        </p:nvSpPr>
        <p:spPr>
          <a:xfrm>
            <a:off x="3792773" y="202441"/>
            <a:ext cx="8277308" cy="926920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8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200" spc="40" dirty="0">
                <a:solidFill>
                  <a:schemeClr val="bg1"/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2200" spc="40" dirty="0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en-US" sz="2200" spc="40" dirty="0">
                <a:solidFill>
                  <a:schemeClr val="bg1"/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2200" spc="40" dirty="0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en-US" sz="2200" spc="40" dirty="0">
                <a:solidFill>
                  <a:schemeClr val="bg1"/>
                </a:solidFill>
              </a:rPr>
              <a:t>As of October 31, 2025</a:t>
            </a:r>
            <a:endParaRPr lang="en-US" sz="22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3D3B266-2FFB-3B03-732F-F8A9783F75ED}"/>
              </a:ext>
            </a:extLst>
          </p:cNvPr>
          <p:cNvSpPr txBox="1"/>
          <p:nvPr/>
        </p:nvSpPr>
        <p:spPr>
          <a:xfrm>
            <a:off x="226656" y="1386799"/>
            <a:ext cx="12042207" cy="1147750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0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0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0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0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0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10/31/2025 is $36,208,121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0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2025.</a:t>
            </a:r>
            <a:endParaRPr lang="en-US" sz="20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F2871-AB51-44F8-A499-9A5D2D34FE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0070" y="2700246"/>
            <a:ext cx="10473460" cy="342449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D2D2035-AB4B-C67A-6AEE-E8C5AE4CB357}"/>
              </a:ext>
            </a:extLst>
          </p:cNvPr>
          <p:cNvSpPr/>
          <p:nvPr/>
        </p:nvSpPr>
        <p:spPr>
          <a:xfrm rot="10800000">
            <a:off x="11052314" y="5453114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07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0791D5-9B2E-9FF9-4BC9-C5856E0D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9</a:t>
            </a:fld>
            <a:endParaRPr lang="en-US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CEF822AF-A384-F17C-7337-BFD2C990EC2D}"/>
              </a:ext>
            </a:extLst>
          </p:cNvPr>
          <p:cNvSpPr txBox="1">
            <a:spLocks/>
          </p:cNvSpPr>
          <p:nvPr/>
        </p:nvSpPr>
        <p:spPr>
          <a:xfrm>
            <a:off x="3071222" y="15903"/>
            <a:ext cx="9120778" cy="123161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8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200" spc="-50" dirty="0">
                <a:solidFill>
                  <a:schemeClr val="bg1"/>
                </a:solidFill>
              </a:rPr>
              <a:t>INTERIM FINANCIAL REPORT (unaudited)</a:t>
            </a:r>
            <a:br>
              <a:rPr lang="en-US" sz="2200" spc="-50" dirty="0">
                <a:solidFill>
                  <a:schemeClr val="bg1"/>
                </a:solidFill>
              </a:rPr>
            </a:br>
            <a:r>
              <a:rPr lang="en-US" sz="2200" spc="-50" dirty="0">
                <a:solidFill>
                  <a:schemeClr val="bg1"/>
                </a:solidFill>
              </a:rPr>
              <a:t>As of October 31, 2025</a:t>
            </a:r>
            <a:br>
              <a:rPr lang="en-US" sz="2200" spc="-5" dirty="0">
                <a:solidFill>
                  <a:schemeClr val="bg1"/>
                </a:solidFill>
              </a:rPr>
            </a:br>
            <a:br>
              <a:rPr lang="en-US" sz="2200" spc="-5" dirty="0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en-US" sz="2200" spc="-5" dirty="0">
                <a:solidFill>
                  <a:schemeClr val="bg1"/>
                </a:solidFill>
                <a:latin typeface="Roboto"/>
              </a:rPr>
              <a:t>Financial Ratios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B200B1-A9DE-7F6D-E16E-FCA6F450D2F4}"/>
              </a:ext>
            </a:extLst>
          </p:cNvPr>
          <p:cNvSpPr/>
          <p:nvPr/>
        </p:nvSpPr>
        <p:spPr>
          <a:xfrm>
            <a:off x="1081377" y="1701579"/>
            <a:ext cx="10710407" cy="818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C92C03-CDC0-0182-8F6A-E37307CE2613}"/>
              </a:ext>
            </a:extLst>
          </p:cNvPr>
          <p:cNvSpPr/>
          <p:nvPr/>
        </p:nvSpPr>
        <p:spPr>
          <a:xfrm>
            <a:off x="1081377" y="2973788"/>
            <a:ext cx="10710407" cy="818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29CFA7-DC9A-AF98-B10C-F64F69B18281}"/>
              </a:ext>
            </a:extLst>
          </p:cNvPr>
          <p:cNvSpPr/>
          <p:nvPr/>
        </p:nvSpPr>
        <p:spPr>
          <a:xfrm>
            <a:off x="1081377" y="4158532"/>
            <a:ext cx="10774018" cy="8588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2E6A20-77BE-84A7-38C4-2A09662CF897}"/>
              </a:ext>
            </a:extLst>
          </p:cNvPr>
          <p:cNvSpPr txBox="1"/>
          <p:nvPr/>
        </p:nvSpPr>
        <p:spPr>
          <a:xfrm rot="10800000" flipV="1">
            <a:off x="1081376" y="1726351"/>
            <a:ext cx="107740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b="1" spc="35" dirty="0">
                <a:solidFill>
                  <a:schemeClr val="bg1"/>
                </a:solidFill>
                <a:latin typeface="Roboto"/>
                <a:cs typeface="Roboto"/>
              </a:rPr>
              <a:t>One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400" b="1" spc="-5" dirty="0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EA051F-54D9-1F5C-51D1-2B05948D943D}"/>
              </a:ext>
            </a:extLst>
          </p:cNvPr>
          <p:cNvSpPr txBox="1"/>
          <p:nvPr/>
        </p:nvSpPr>
        <p:spPr>
          <a:xfrm>
            <a:off x="1171492" y="2973788"/>
            <a:ext cx="113129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b="1" spc="35" dirty="0">
                <a:solidFill>
                  <a:schemeClr val="bg1"/>
                </a:solidFill>
                <a:latin typeface="Roboto"/>
                <a:cs typeface="Roboto"/>
              </a:rPr>
              <a:t>Two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4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400" b="1" spc="-5" dirty="0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400" b="1" i="0" u="none" strike="noStrike" kern="1200" cap="none" spc="-5" normalizeH="0" baseline="0" noProof="0" dirty="0" err="1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3C2907-48E1-5B1A-1B0F-22FEECC8AD06}"/>
              </a:ext>
            </a:extLst>
          </p:cNvPr>
          <p:cNvSpPr txBox="1"/>
          <p:nvPr/>
        </p:nvSpPr>
        <p:spPr>
          <a:xfrm>
            <a:off x="1171492" y="4158532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</a:t>
            </a: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694206-B2A2-5484-C315-A0CEC5C462D8}"/>
              </a:ext>
            </a:extLst>
          </p:cNvPr>
          <p:cNvSpPr/>
          <p:nvPr/>
        </p:nvSpPr>
        <p:spPr>
          <a:xfrm>
            <a:off x="1081377" y="5356316"/>
            <a:ext cx="10774018" cy="8588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156255-7950-B504-4A56-11EDC78AFFA4}"/>
              </a:ext>
            </a:extLst>
          </p:cNvPr>
          <p:cNvSpPr txBox="1"/>
          <p:nvPr/>
        </p:nvSpPr>
        <p:spPr>
          <a:xfrm>
            <a:off x="1171492" y="5356316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</a:t>
            </a: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814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4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E4881F416C346A9ECBA63B2AA3687" ma:contentTypeVersion="18" ma:contentTypeDescription="Create a new document." ma:contentTypeScope="" ma:versionID="0d653c7cfcef992d0eec3a60791249b9">
  <xsd:schema xmlns:xsd="http://www.w3.org/2001/XMLSchema" xmlns:xs="http://www.w3.org/2001/XMLSchema" xmlns:p="http://schemas.microsoft.com/office/2006/metadata/properties" xmlns:ns2="b1806ed9-116f-48ef-ad10-dcdf79218d13" xmlns:ns3="b2da1d68-6943-4298-848a-a4c30d66f170" targetNamespace="http://schemas.microsoft.com/office/2006/metadata/properties" ma:root="true" ma:fieldsID="3f1e59fb6eaed8cb82ac198cfa25cfff" ns2:_="" ns3:_="">
    <xsd:import namespace="b1806ed9-116f-48ef-ad10-dcdf79218d13"/>
    <xsd:import namespace="b2da1d68-6943-4298-848a-a4c30d66f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806ed9-116f-48ef-ad10-dcdf79218d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d72e08-dc67-45a2-8a88-4d021391a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da1d68-6943-4298-848a-a4c30d66f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1df62f4-08ba-469c-aff8-6314f372567c}" ma:internalName="TaxCatchAll" ma:showField="CatchAllData" ma:web="b2da1d68-6943-4298-848a-a4c30d66f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da1d68-6943-4298-848a-a4c30d66f170" xsi:nil="true"/>
    <lcf76f155ced4ddcb4097134ff3c332f xmlns="b1806ed9-116f-48ef-ad10-dcdf79218d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C085EE-844C-471C-A553-5B71ACB2A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806ed9-116f-48ef-ad10-dcdf79218d13"/>
    <ds:schemaRef ds:uri="b2da1d68-6943-4298-848a-a4c30d66f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6D0A27-9A24-4996-A81A-EBBC9A969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7FF67D-A517-4E29-9153-2AA5FBDF1E2B}">
  <ds:schemaRefs>
    <ds:schemaRef ds:uri="b1806ed9-116f-48ef-ad10-dcdf79218d13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b2da1d68-6943-4298-848a-a4c30d66f170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2068</Words>
  <Application>Microsoft Office PowerPoint</Application>
  <PresentationFormat>Widescreen</PresentationFormat>
  <Paragraphs>395</Paragraphs>
  <Slides>48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Abadi Extra Light</vt:lpstr>
      <vt:lpstr>Adobe Devanagari</vt:lpstr>
      <vt:lpstr>Aptos Narrow</vt:lpstr>
      <vt:lpstr>Arial</vt:lpstr>
      <vt:lpstr>Arial Black</vt:lpstr>
      <vt:lpstr>Calibri</vt:lpstr>
      <vt:lpstr>Roboto</vt:lpstr>
      <vt:lpstr>Times New Roman</vt:lpstr>
      <vt:lpstr>Office Theme</vt:lpstr>
      <vt:lpstr>Financial Highlights</vt:lpstr>
      <vt:lpstr>Highlights of Interim Financial Report (unaudited) </vt:lpstr>
      <vt:lpstr>Posted on Our Website</vt:lpstr>
      <vt:lpstr>PowerPoint Presentation</vt:lpstr>
      <vt:lpstr>ASBO  Pinnacle Award</vt:lpstr>
      <vt:lpstr>HCDE receives financial reporting 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INTERIM FINANCIAL REPORT (unaudited)  TAX COLLECTIONS COMPARATIVE ANALYSIS  Fiscal Year-To-Date as of October 31, 2025</vt:lpstr>
      <vt:lpstr>INTERIM FINANCIAL REPORT (unaudited) TAX COLLECTIONS  Fiscal Year-To-Date as of October 31, 2025  (2nd month / 12 months)</vt:lpstr>
      <vt:lpstr>INTERIM FINANCIAL REPORT (unaudited) TAX COLLECTIONS  Fiscal Year-To-Date as of October 31, 2025  (2nd month / 12 months)</vt:lpstr>
      <vt:lpstr>INTERIM FINANCIAL REPORT (unaudited) TAX COLLECTIONS  Fiscal Year-To-Date as of October 31, 2025  (2nd month / 12 months)</vt:lpstr>
      <vt:lpstr>INTERIM FINANCIAL REPORT (unaudited) DISBURSEMENT – ALL FUNDS  October 31, 2025</vt:lpstr>
      <vt:lpstr>INTERIM FINANCIAL REPORT (unaudited) Segment Division Data   As of October 31, 2025</vt:lpstr>
      <vt:lpstr>HIGHLIGHTS OF BUDGET AMENDMENT REPORT November 19th, Board Meeting (unaudited)</vt:lpstr>
      <vt:lpstr>Education Foundation Update </vt:lpstr>
      <vt:lpstr>Statement of Financial Position </vt:lpstr>
      <vt:lpstr>Summary of Foundation Programs</vt:lpstr>
      <vt:lpstr>Transaction Detail by Inflow &amp; Outflow </vt:lpstr>
      <vt:lpstr>PFC &amp; LEASE REVENUE PROJECTS UPDATE </vt:lpstr>
      <vt:lpstr> Small Business Report FY2025-26 09/01/25 to 08/31/26   </vt:lpstr>
      <vt:lpstr>PowerPoint Presentation</vt:lpstr>
      <vt:lpstr>Content</vt:lpstr>
      <vt:lpstr> Expenditures FY 2025-26  (09/01/25 to 08/31/2026)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Maintenance Notes 2024 – Projects </vt:lpstr>
      <vt:lpstr>Maintenance Notes 2024 – Projects </vt:lpstr>
      <vt:lpstr>Irvington Renovation – Funds by Source As of October 31, 2025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Vianey Torres</dc:creator>
  <cp:lastModifiedBy>Anai Rodriguez</cp:lastModifiedBy>
  <cp:revision>154</cp:revision>
  <cp:lastPrinted>2025-11-14T23:24:57Z</cp:lastPrinted>
  <dcterms:created xsi:type="dcterms:W3CDTF">2023-01-13T14:32:39Z</dcterms:created>
  <dcterms:modified xsi:type="dcterms:W3CDTF">2025-11-19T18:39:13Z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0x01010099BE4881F416C346A9ECBA63B2AA3687</vt:lpwstr>
  </property>
  <property fmtid="{D5CDD505-2E9C-101B-9397-08002B2CF9AE}" pid="3" name="ArticulateGUID">
    <vt:lpwstr>47EA1FFA-EC0F-43AE-83CA-03A8334D3E7B</vt:lpwstr>
  </property>
  <property fmtid="{D5CDD505-2E9C-101B-9397-08002B2CF9AE}" pid="4" name="ArticulatePath">
    <vt:lpwstr>July 2025 - Highlights</vt:lpwstr>
  </property>
</Properties>
</file>